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93" r:id="rId6"/>
    <p:sldId id="259" r:id="rId7"/>
    <p:sldId id="272" r:id="rId8"/>
    <p:sldId id="267" r:id="rId9"/>
    <p:sldId id="266" r:id="rId10"/>
    <p:sldId id="274" r:id="rId11"/>
    <p:sldId id="313" r:id="rId12"/>
    <p:sldId id="280" r:id="rId13"/>
    <p:sldId id="297" r:id="rId14"/>
    <p:sldId id="298" r:id="rId15"/>
    <p:sldId id="310" r:id="rId16"/>
    <p:sldId id="311" r:id="rId17"/>
    <p:sldId id="301" r:id="rId18"/>
    <p:sldId id="258" r:id="rId19"/>
    <p:sldId id="265" r:id="rId20"/>
    <p:sldId id="316" r:id="rId21"/>
    <p:sldId id="285" r:id="rId22"/>
    <p:sldId id="288" r:id="rId23"/>
    <p:sldId id="290" r:id="rId24"/>
    <p:sldId id="317" r:id="rId25"/>
    <p:sldId id="302" r:id="rId26"/>
    <p:sldId id="277" r:id="rId27"/>
    <p:sldId id="279" r:id="rId28"/>
    <p:sldId id="268" r:id="rId29"/>
    <p:sldId id="275" r:id="rId30"/>
    <p:sldId id="309" r:id="rId31"/>
    <p:sldId id="281"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8443A2BF-9B89-48F3-BF06-A4ED63CD309F}">
          <p14:sldIdLst>
            <p14:sldId id="256"/>
            <p14:sldId id="293"/>
            <p14:sldId id="259"/>
            <p14:sldId id="272"/>
            <p14:sldId id="267"/>
            <p14:sldId id="266"/>
            <p14:sldId id="274"/>
            <p14:sldId id="313"/>
            <p14:sldId id="280"/>
            <p14:sldId id="297"/>
            <p14:sldId id="298"/>
            <p14:sldId id="310"/>
            <p14:sldId id="311"/>
            <p14:sldId id="301"/>
          </p14:sldIdLst>
        </p14:section>
        <p14:section name="Standaardsectie" id="{F24385AF-C734-4FF8-A533-2857242B4065}">
          <p14:sldIdLst/>
        </p14:section>
        <p14:section name="Naamloze sectie" id="{E30DA0DA-AB36-4F69-AC57-EBDF785E09E2}">
          <p14:sldIdLst>
            <p14:sldId id="258"/>
            <p14:sldId id="265"/>
            <p14:sldId id="316"/>
            <p14:sldId id="285"/>
            <p14:sldId id="288"/>
            <p14:sldId id="290"/>
            <p14:sldId id="317"/>
            <p14:sldId id="302"/>
            <p14:sldId id="277"/>
            <p14:sldId id="279"/>
            <p14:sldId id="268"/>
            <p14:sldId id="275"/>
            <p14:sldId id="309"/>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2E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9DDC1-3974-4B2F-A167-A093A11240CF}" v="8" dt="2024-02-07T10:36:26.05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59" d="100"/>
          <a:sy n="159" d="100"/>
        </p:scale>
        <p:origin x="262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de Laat" userId="15de91df-583f-4d70-b778-ea26560819e4" providerId="ADAL" clId="{47291DB0-C188-45D3-99A5-0D096773CC21}"/>
    <pc:docChg chg="custSel modSld">
      <pc:chgData name="Lotte de Laat" userId="15de91df-583f-4d70-b778-ea26560819e4" providerId="ADAL" clId="{47291DB0-C188-45D3-99A5-0D096773CC21}" dt="2024-02-08T10:06:50.182" v="101" actId="20577"/>
      <pc:docMkLst>
        <pc:docMk/>
      </pc:docMkLst>
      <pc:sldChg chg="modSp mod">
        <pc:chgData name="Lotte de Laat" userId="15de91df-583f-4d70-b778-ea26560819e4" providerId="ADAL" clId="{47291DB0-C188-45D3-99A5-0D096773CC21}" dt="2024-02-08T09:52:51.952" v="0" actId="1076"/>
        <pc:sldMkLst>
          <pc:docMk/>
          <pc:sldMk cId="3906343935" sldId="259"/>
        </pc:sldMkLst>
        <pc:spChg chg="mod">
          <ac:chgData name="Lotte de Laat" userId="15de91df-583f-4d70-b778-ea26560819e4" providerId="ADAL" clId="{47291DB0-C188-45D3-99A5-0D096773CC21}" dt="2024-02-08T09:52:51.952" v="0" actId="1076"/>
          <ac:spMkLst>
            <pc:docMk/>
            <pc:sldMk cId="3906343935" sldId="259"/>
            <ac:spMk id="4" creationId="{8D875076-27A6-4282-8290-319DB40AD672}"/>
          </ac:spMkLst>
        </pc:spChg>
      </pc:sldChg>
      <pc:sldChg chg="modSp mod">
        <pc:chgData name="Lotte de Laat" userId="15de91df-583f-4d70-b778-ea26560819e4" providerId="ADAL" clId="{47291DB0-C188-45D3-99A5-0D096773CC21}" dt="2024-02-08T10:06:50.182" v="101" actId="20577"/>
        <pc:sldMkLst>
          <pc:docMk/>
          <pc:sldMk cId="2326758220" sldId="280"/>
        </pc:sldMkLst>
        <pc:spChg chg="mod">
          <ac:chgData name="Lotte de Laat" userId="15de91df-583f-4d70-b778-ea26560819e4" providerId="ADAL" clId="{47291DB0-C188-45D3-99A5-0D096773CC21}" dt="2024-02-08T10:06:50.182" v="101" actId="20577"/>
          <ac:spMkLst>
            <pc:docMk/>
            <pc:sldMk cId="2326758220" sldId="280"/>
            <ac:spMk id="3" creationId="{E52EE5D3-69B6-4BDC-8733-C44C1D1271A6}"/>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474DCCFD-439B-4DA1-8B58-6F13172FCBD8}" type="datetimeFigureOut">
              <a:rPr lang="nl-NL" smtClean="0"/>
              <a:t>8-2-2024</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46589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474DCCFD-439B-4DA1-8B58-6F13172FCBD8}" type="datetimeFigureOut">
              <a:rPr lang="nl-NL" smtClean="0"/>
              <a:t>8-2-2024</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3005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474DCCFD-439B-4DA1-8B58-6F13172FCBD8}" type="datetimeFigureOut">
              <a:rPr lang="nl-NL" smtClean="0"/>
              <a:t>8-2-2024</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E9BD0168-41B5-4A28-B4EE-9C24A159460F}" type="slidenum">
              <a:rPr lang="nl-NL" smtClean="0"/>
              <a:t>‹nr.›</a:t>
            </a:fld>
            <a:endParaRPr lang="nl-NL"/>
          </a:p>
        </p:txBody>
      </p:sp>
    </p:spTree>
    <p:extLst>
      <p:ext uri="{BB962C8B-B14F-4D97-AF65-F5344CB8AC3E}">
        <p14:creationId xmlns:p14="http://schemas.microsoft.com/office/powerpoint/2010/main" val="80231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74DCCFD-439B-4DA1-8B58-6F13172FCBD8}" type="datetimeFigureOut">
              <a:rPr lang="nl-NL" smtClean="0"/>
              <a:t>8-2-2024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9BD0168-41B5-4A28-B4EE-9C24A159460F}" type="slidenum">
              <a:rPr lang="nl-NL" smtClean="0"/>
              <a:t>‹nr.›</a:t>
            </a:fld>
            <a:endParaRPr lang="nl-NL"/>
          </a:p>
        </p:txBody>
      </p:sp>
    </p:spTree>
    <p:extLst>
      <p:ext uri="{BB962C8B-B14F-4D97-AF65-F5344CB8AC3E}">
        <p14:creationId xmlns:p14="http://schemas.microsoft.com/office/powerpoint/2010/main" val="121708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8-2-2024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2476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DCCFD-439B-4DA1-8B58-6F13172FCBD8}" type="datetimeFigureOut">
              <a:rPr lang="nl-NL" smtClean="0"/>
              <a:t>8-2-2024</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D0168-41B5-4A28-B4EE-9C24A159460F}"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632094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hyperlink" Target="https://www.2doc.nl/documentaires/2022/10/de-klimaatverkenner.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duurzamertilburg.nl/aan-de-slag/huis-en-tuin/spull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festivalinfo.nl/news/48874/Zijn-digitale-festivals-de-toekomst-/" TargetMode="External"/><Relationship Id="rId7" Type="http://schemas.openxmlformats.org/officeDocument/2006/relationships/image" Target="../media/image26.png"/><Relationship Id="rId2" Type="http://schemas.openxmlformats.org/officeDocument/2006/relationships/hyperlink" Target="https://www.cbs.nl/nl-nl/publicatie/2020/50/trendrapport-toerisme-recreatie-en-vrije-tijd-2020" TargetMode="Externa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hyperlink" Target="https://www.vrijetijdskennis.nl/trends/" TargetMode="External"/><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hyperlink" Target="https://www.cbs.nl/nl-nl/publicatie/2018/47/trendrapport-toerisme-recreatie-en-vrije-tijd-2018" TargetMode="Externa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aken.wikiwijs.nl/?id=15&amp;arrangement=17726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EAD081-DD8E-4E19-8170-1877A7F2330A}"/>
              </a:ext>
            </a:extLst>
          </p:cNvPr>
          <p:cNvSpPr>
            <a:spLocks noGrp="1"/>
          </p:cNvSpPr>
          <p:nvPr>
            <p:ph type="ctrTitle"/>
          </p:nvPr>
        </p:nvSpPr>
        <p:spPr>
          <a:xfrm>
            <a:off x="7464614" y="1783959"/>
            <a:ext cx="4087306" cy="2889114"/>
          </a:xfrm>
        </p:spPr>
        <p:txBody>
          <a:bodyPr anchor="b">
            <a:normAutofit/>
          </a:bodyPr>
          <a:lstStyle/>
          <a:p>
            <a:pPr algn="l"/>
            <a:r>
              <a:rPr lang="nl-NL" sz="5400"/>
              <a:t>Stad van de toekomst</a:t>
            </a:r>
            <a:br>
              <a:rPr lang="nl-NL" sz="5400"/>
            </a:br>
            <a:r>
              <a:rPr lang="nl-NL" sz="5400"/>
              <a:t>2050</a:t>
            </a:r>
          </a:p>
        </p:txBody>
      </p:sp>
      <p:sp>
        <p:nvSpPr>
          <p:cNvPr id="3" name="Ondertitel 2">
            <a:extLst>
              <a:ext uri="{FF2B5EF4-FFF2-40B4-BE49-F238E27FC236}">
                <a16:creationId xmlns:a16="http://schemas.microsoft.com/office/drawing/2014/main" id="{7BC10AC7-2005-4257-A64F-12AEDC25D8D4}"/>
              </a:ext>
            </a:extLst>
          </p:cNvPr>
          <p:cNvSpPr>
            <a:spLocks noGrp="1"/>
          </p:cNvSpPr>
          <p:nvPr>
            <p:ph type="subTitle" idx="1"/>
          </p:nvPr>
        </p:nvSpPr>
        <p:spPr>
          <a:xfrm>
            <a:off x="7464612" y="4750893"/>
            <a:ext cx="4087305" cy="1147863"/>
          </a:xfrm>
        </p:spPr>
        <p:txBody>
          <a:bodyPr anchor="t">
            <a:normAutofit/>
          </a:bodyPr>
          <a:lstStyle/>
          <a:p>
            <a:pPr algn="l"/>
            <a:r>
              <a:rPr lang="nl-NL" sz="2000"/>
              <a:t>specialisatie Vrijetijd</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a:extLst>
              <a:ext uri="{FF2B5EF4-FFF2-40B4-BE49-F238E27FC236}">
                <a16:creationId xmlns:a16="http://schemas.microsoft.com/office/drawing/2014/main" id="{CD836C9C-FE77-44FA-AB8F-477BC45FD763}"/>
              </a:ext>
            </a:extLst>
          </p:cNvPr>
          <p:cNvPicPr>
            <a:picLocks noChangeAspect="1"/>
          </p:cNvPicPr>
          <p:nvPr/>
        </p:nvPicPr>
        <p:blipFill rotWithShape="1">
          <a:blip r:embed="rId2">
            <a:extLst>
              <a:ext uri="{28A0092B-C50C-407E-A947-70E740481C1C}">
                <a14:useLocalDpi xmlns:a14="http://schemas.microsoft.com/office/drawing/2010/main" val="0"/>
              </a:ext>
            </a:extLst>
          </a:blip>
          <a:srcRect l="9044"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8532145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BF26BB-F649-CF95-D75B-9C6F705903B7}"/>
              </a:ext>
            </a:extLst>
          </p:cNvPr>
          <p:cNvSpPr>
            <a:spLocks noGrp="1"/>
          </p:cNvSpPr>
          <p:nvPr>
            <p:ph type="title"/>
          </p:nvPr>
        </p:nvSpPr>
        <p:spPr>
          <a:xfrm>
            <a:off x="603585" y="153581"/>
            <a:ext cx="10515600" cy="1325563"/>
          </a:xfrm>
        </p:spPr>
        <p:txBody>
          <a:bodyPr/>
          <a:lstStyle/>
          <a:p>
            <a:r>
              <a:rPr lang="nl-NL" b="1" dirty="0">
                <a:solidFill>
                  <a:srgbClr val="7030A0"/>
                </a:solidFill>
              </a:rPr>
              <a:t>Vrijetijdsbesteding </a:t>
            </a:r>
          </a:p>
        </p:txBody>
      </p:sp>
      <p:pic>
        <p:nvPicPr>
          <p:cNvPr id="4" name="Afbeelding 3">
            <a:extLst>
              <a:ext uri="{FF2B5EF4-FFF2-40B4-BE49-F238E27FC236}">
                <a16:creationId xmlns:a16="http://schemas.microsoft.com/office/drawing/2014/main" id="{61FAAAB6-EDA3-5277-223C-63656506602B}"/>
              </a:ext>
            </a:extLst>
          </p:cNvPr>
          <p:cNvPicPr>
            <a:picLocks noChangeAspect="1"/>
          </p:cNvPicPr>
          <p:nvPr/>
        </p:nvPicPr>
        <p:blipFill>
          <a:blip r:embed="rId2"/>
          <a:stretch>
            <a:fillRect/>
          </a:stretch>
        </p:blipFill>
        <p:spPr>
          <a:xfrm>
            <a:off x="193645" y="1712663"/>
            <a:ext cx="4465105" cy="2349460"/>
          </a:xfrm>
          <a:prstGeom prst="rect">
            <a:avLst/>
          </a:prstGeom>
        </p:spPr>
      </p:pic>
      <p:pic>
        <p:nvPicPr>
          <p:cNvPr id="4098" name="Picture 2" descr="Speciaalbier Zwanenwater Dubbel Witbier 6,5% alc. | Six Pack bestellen bij  Het VUUR LAB.®">
            <a:extLst>
              <a:ext uri="{FF2B5EF4-FFF2-40B4-BE49-F238E27FC236}">
                <a16:creationId xmlns:a16="http://schemas.microsoft.com/office/drawing/2014/main" id="{F0BE72CE-E4E3-20B5-3E27-B7551AADA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725" y="0"/>
            <a:ext cx="4421275" cy="33159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eb jij ze, vrienden voor het leven? |Hanneke Nijland, levenscoach">
            <a:extLst>
              <a:ext uri="{FF2B5EF4-FFF2-40B4-BE49-F238E27FC236}">
                <a16:creationId xmlns:a16="http://schemas.microsoft.com/office/drawing/2014/main" id="{988F7AB8-BD10-F3A6-BB65-E348F52599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6090" y="3315956"/>
            <a:ext cx="2855910" cy="107096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estival agenda 2023: 22x top festivals voor het komende jaar!">
            <a:extLst>
              <a:ext uri="{FF2B5EF4-FFF2-40B4-BE49-F238E27FC236}">
                <a16:creationId xmlns:a16="http://schemas.microsoft.com/office/drawing/2014/main" id="{386EAAF9-9C98-D3E0-3195-6EA5744FB9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5104" y="2859543"/>
            <a:ext cx="4870986" cy="213105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Kook op maat tegen verspilling | Milieu Centraal">
            <a:extLst>
              <a:ext uri="{FF2B5EF4-FFF2-40B4-BE49-F238E27FC236}">
                <a16:creationId xmlns:a16="http://schemas.microsoft.com/office/drawing/2014/main" id="{D33379A8-9F22-2237-56AE-9F9DE51040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81754"/>
            <a:ext cx="4852396" cy="25475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8 voor- én nadelen van sporten voor en na je werk - Jobat.be">
            <a:extLst>
              <a:ext uri="{FF2B5EF4-FFF2-40B4-BE49-F238E27FC236}">
                <a16:creationId xmlns:a16="http://schemas.microsoft.com/office/drawing/2014/main" id="{F80B4C34-420E-6DB2-587B-A3D3F2A88F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7452" y="4990600"/>
            <a:ext cx="3914548" cy="204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592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403C2B-337A-0ACF-8831-4E92DBB8F21B}"/>
              </a:ext>
            </a:extLst>
          </p:cNvPr>
          <p:cNvSpPr>
            <a:spLocks noGrp="1"/>
          </p:cNvSpPr>
          <p:nvPr>
            <p:ph type="title"/>
          </p:nvPr>
        </p:nvSpPr>
        <p:spPr/>
        <p:txBody>
          <a:bodyPr/>
          <a:lstStyle/>
          <a:p>
            <a:r>
              <a:rPr lang="nl-NL" b="1" dirty="0">
                <a:solidFill>
                  <a:srgbClr val="7030A0"/>
                </a:solidFill>
              </a:rPr>
              <a:t>Mijn vrije tijd in 2050</a:t>
            </a:r>
          </a:p>
        </p:txBody>
      </p:sp>
      <p:pic>
        <p:nvPicPr>
          <p:cNvPr id="5122" name="Picture 2" descr="Hello World': hoe musea de nieuwste technieken inzetten om museumbezoek te  verrijken – Culturele vacatures">
            <a:extLst>
              <a:ext uri="{FF2B5EF4-FFF2-40B4-BE49-F238E27FC236}">
                <a16:creationId xmlns:a16="http://schemas.microsoft.com/office/drawing/2014/main" id="{3105B652-A010-B3A8-357B-320A41EF5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18" y="1272529"/>
            <a:ext cx="3894073" cy="25973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ak van je mobiele telefoon eenvoudig een hologramprojector!">
            <a:extLst>
              <a:ext uri="{FF2B5EF4-FFF2-40B4-BE49-F238E27FC236}">
                <a16:creationId xmlns:a16="http://schemas.microsoft.com/office/drawing/2014/main" id="{292D5251-4D37-1B82-92E0-4E9CC1441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4109" y="3867203"/>
            <a:ext cx="2262292" cy="226229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Vanaf 2021 kun je met SpaceX op vakantie naar de maan | MANIFY">
            <a:extLst>
              <a:ext uri="{FF2B5EF4-FFF2-40B4-BE49-F238E27FC236}">
                <a16:creationId xmlns:a16="http://schemas.microsoft.com/office/drawing/2014/main" id="{A66DC6CF-6687-4D30-1AB9-F3F4D8796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327" y="3867203"/>
            <a:ext cx="5832017" cy="328136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NP Vreemde elektronische chip Hip-hop T-Shirt Mannen en Vrouwen Machine  Printing - - XL : Amazon.nl: Kleding, schoenen &amp; sieraden">
            <a:extLst>
              <a:ext uri="{FF2B5EF4-FFF2-40B4-BE49-F238E27FC236}">
                <a16:creationId xmlns:a16="http://schemas.microsoft.com/office/drawing/2014/main" id="{3D4C87CD-163A-16AB-5ED8-A7819835F9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3874" y="1435685"/>
            <a:ext cx="2461846" cy="282699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Les 22: Robot huisdieren - mediawegwijs">
            <a:extLst>
              <a:ext uri="{FF2B5EF4-FFF2-40B4-BE49-F238E27FC236}">
                <a16:creationId xmlns:a16="http://schemas.microsoft.com/office/drawing/2014/main" id="{2E836916-2495-111E-3A44-E6341B462F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5046" y="4175401"/>
            <a:ext cx="4459749" cy="297316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Niet langer science-fiction: wetenschappers teleporteren voor het eerst  object de ruimte in | Het Nieuwsblad Mobile">
            <a:extLst>
              <a:ext uri="{FF2B5EF4-FFF2-40B4-BE49-F238E27FC236}">
                <a16:creationId xmlns:a16="http://schemas.microsoft.com/office/drawing/2014/main" id="{2E21C916-50F5-0B61-2EA8-E48EEAD6DF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3139" y="-204896"/>
            <a:ext cx="5764642" cy="384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623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29A217-22B2-B83A-F584-1BFDC3CCBE65}"/>
              </a:ext>
            </a:extLst>
          </p:cNvPr>
          <p:cNvSpPr>
            <a:spLocks noGrp="1"/>
          </p:cNvSpPr>
          <p:nvPr>
            <p:ph type="ctrTitle"/>
          </p:nvPr>
        </p:nvSpPr>
        <p:spPr/>
        <p:txBody>
          <a:bodyPr/>
          <a:lstStyle/>
          <a:p>
            <a:r>
              <a:rPr lang="nl-NL" b="1" dirty="0">
                <a:solidFill>
                  <a:srgbClr val="7030A0"/>
                </a:solidFill>
              </a:rPr>
              <a:t>De klimaatverkenner</a:t>
            </a:r>
          </a:p>
        </p:txBody>
      </p:sp>
      <p:sp>
        <p:nvSpPr>
          <p:cNvPr id="3" name="Ondertitel 2">
            <a:extLst>
              <a:ext uri="{FF2B5EF4-FFF2-40B4-BE49-F238E27FC236}">
                <a16:creationId xmlns:a16="http://schemas.microsoft.com/office/drawing/2014/main" id="{1DCA75C3-F451-5302-E8A1-89E55D75F5F3}"/>
              </a:ext>
            </a:extLst>
          </p:cNvPr>
          <p:cNvSpPr>
            <a:spLocks noGrp="1"/>
          </p:cNvSpPr>
          <p:nvPr>
            <p:ph type="subTitle" idx="1"/>
          </p:nvPr>
        </p:nvSpPr>
        <p:spPr/>
        <p:txBody>
          <a:bodyPr/>
          <a:lstStyle/>
          <a:p>
            <a:r>
              <a:rPr lang="nl-NL" dirty="0">
                <a:hlinkClick r:id="rId2"/>
              </a:rPr>
              <a:t>De klimaatverkenner - 2Doc.nl</a:t>
            </a:r>
            <a:endParaRPr lang="nl-NL" dirty="0"/>
          </a:p>
        </p:txBody>
      </p:sp>
    </p:spTree>
    <p:extLst>
      <p:ext uri="{BB962C8B-B14F-4D97-AF65-F5344CB8AC3E}">
        <p14:creationId xmlns:p14="http://schemas.microsoft.com/office/powerpoint/2010/main" val="65909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0D181-82BF-DF01-0EBE-1AF897E36B42}"/>
              </a:ext>
            </a:extLst>
          </p:cNvPr>
          <p:cNvSpPr>
            <a:spLocks noGrp="1"/>
          </p:cNvSpPr>
          <p:nvPr>
            <p:ph type="title"/>
          </p:nvPr>
        </p:nvSpPr>
        <p:spPr/>
        <p:txBody>
          <a:bodyPr/>
          <a:lstStyle/>
          <a:p>
            <a:r>
              <a:rPr lang="nl-NL" b="1" dirty="0">
                <a:solidFill>
                  <a:srgbClr val="7030A0"/>
                </a:solidFill>
              </a:rPr>
              <a:t>Duurzamer Tilburg </a:t>
            </a:r>
          </a:p>
        </p:txBody>
      </p:sp>
      <p:sp>
        <p:nvSpPr>
          <p:cNvPr id="4" name="Tekstvak 3">
            <a:extLst>
              <a:ext uri="{FF2B5EF4-FFF2-40B4-BE49-F238E27FC236}">
                <a16:creationId xmlns:a16="http://schemas.microsoft.com/office/drawing/2014/main" id="{7E321CA0-830E-8DCF-406D-00B0672DDFEE}"/>
              </a:ext>
            </a:extLst>
          </p:cNvPr>
          <p:cNvSpPr txBox="1"/>
          <p:nvPr/>
        </p:nvSpPr>
        <p:spPr>
          <a:xfrm>
            <a:off x="2609348" y="2889403"/>
            <a:ext cx="6097002" cy="369332"/>
          </a:xfrm>
          <a:prstGeom prst="rect">
            <a:avLst/>
          </a:prstGeom>
          <a:noFill/>
        </p:spPr>
        <p:txBody>
          <a:bodyPr wrap="square">
            <a:spAutoFit/>
          </a:bodyPr>
          <a:lstStyle/>
          <a:p>
            <a:r>
              <a:rPr lang="nl-NL" dirty="0">
                <a:hlinkClick r:id="rId2"/>
              </a:rPr>
              <a:t>Spullen - Duurzamer Tilburg</a:t>
            </a:r>
            <a:endParaRPr lang="nl-NL" dirty="0"/>
          </a:p>
        </p:txBody>
      </p:sp>
    </p:spTree>
    <p:extLst>
      <p:ext uri="{BB962C8B-B14F-4D97-AF65-F5344CB8AC3E}">
        <p14:creationId xmlns:p14="http://schemas.microsoft.com/office/powerpoint/2010/main" val="3010518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813854-446A-4598-7B6D-570E830433E4}"/>
              </a:ext>
            </a:extLst>
          </p:cNvPr>
          <p:cNvSpPr>
            <a:spLocks noGrp="1"/>
          </p:cNvSpPr>
          <p:nvPr>
            <p:ph type="title"/>
          </p:nvPr>
        </p:nvSpPr>
        <p:spPr/>
        <p:txBody>
          <a:bodyPr/>
          <a:lstStyle/>
          <a:p>
            <a:r>
              <a:rPr lang="nl-NL" b="1" dirty="0">
                <a:solidFill>
                  <a:srgbClr val="7030A0"/>
                </a:solidFill>
              </a:rPr>
              <a:t>What happened? </a:t>
            </a:r>
          </a:p>
        </p:txBody>
      </p:sp>
      <p:pic>
        <p:nvPicPr>
          <p:cNvPr id="10" name="Afbeelding 9">
            <a:extLst>
              <a:ext uri="{FF2B5EF4-FFF2-40B4-BE49-F238E27FC236}">
                <a16:creationId xmlns:a16="http://schemas.microsoft.com/office/drawing/2014/main" id="{04A37C6F-E619-4E5D-71D9-51C7AF54C364}"/>
              </a:ext>
            </a:extLst>
          </p:cNvPr>
          <p:cNvPicPr>
            <a:picLocks noChangeAspect="1"/>
          </p:cNvPicPr>
          <p:nvPr/>
        </p:nvPicPr>
        <p:blipFill>
          <a:blip r:embed="rId2"/>
          <a:stretch>
            <a:fillRect/>
          </a:stretch>
        </p:blipFill>
        <p:spPr>
          <a:xfrm>
            <a:off x="668949" y="1436530"/>
            <a:ext cx="4658169" cy="4517923"/>
          </a:xfrm>
          <a:prstGeom prst="rect">
            <a:avLst/>
          </a:prstGeom>
        </p:spPr>
      </p:pic>
      <p:pic>
        <p:nvPicPr>
          <p:cNvPr id="4" name="Afbeelding 3">
            <a:extLst>
              <a:ext uri="{FF2B5EF4-FFF2-40B4-BE49-F238E27FC236}">
                <a16:creationId xmlns:a16="http://schemas.microsoft.com/office/drawing/2014/main" id="{93A1178B-44CA-B7D0-AAE5-87F551A4659B}"/>
              </a:ext>
            </a:extLst>
          </p:cNvPr>
          <p:cNvPicPr>
            <a:picLocks noChangeAspect="1"/>
          </p:cNvPicPr>
          <p:nvPr/>
        </p:nvPicPr>
        <p:blipFill>
          <a:blip r:embed="rId3"/>
          <a:stretch>
            <a:fillRect/>
          </a:stretch>
        </p:blipFill>
        <p:spPr>
          <a:xfrm rot="904844">
            <a:off x="5854929" y="1437818"/>
            <a:ext cx="6106025" cy="2226799"/>
          </a:xfrm>
          <a:prstGeom prst="rect">
            <a:avLst/>
          </a:prstGeom>
        </p:spPr>
      </p:pic>
    </p:spTree>
    <p:extLst>
      <p:ext uri="{BB962C8B-B14F-4D97-AF65-F5344CB8AC3E}">
        <p14:creationId xmlns:p14="http://schemas.microsoft.com/office/powerpoint/2010/main" val="129712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579950" y="539259"/>
            <a:ext cx="10515600" cy="643655"/>
          </a:xfrm>
        </p:spPr>
        <p:txBody>
          <a:bodyPr>
            <a:normAutofit fontScale="90000"/>
          </a:bodyPr>
          <a:lstStyle/>
          <a:p>
            <a:r>
              <a:rPr lang="nl-NL" dirty="0"/>
              <a:t>IBS Stad van de toekomst – periode 3</a:t>
            </a:r>
            <a:br>
              <a:rPr lang="nl-NL" dirty="0"/>
            </a:br>
            <a:r>
              <a:rPr lang="nl-NL" sz="3600" i="1" dirty="0"/>
              <a:t>Specialisatie vrije tijd</a:t>
            </a:r>
          </a:p>
        </p:txBody>
      </p:sp>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0245" name="Tekstvak 4"/>
          <p:cNvSpPr txBox="1">
            <a:spLocks noChangeArrowheads="1"/>
          </p:cNvSpPr>
          <p:nvPr/>
        </p:nvSpPr>
        <p:spPr bwMode="auto">
          <a:xfrm>
            <a:off x="579950" y="1688326"/>
            <a:ext cx="5401924" cy="235756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buNone/>
            </a:pPr>
            <a:r>
              <a:rPr lang="nl-NL" altLang="nl-NL" sz="1600" b="1" dirty="0">
                <a:latin typeface="+mn-lt"/>
              </a:rPr>
              <a:t>Integrale beroepssituatie</a:t>
            </a:r>
          </a:p>
          <a:p>
            <a:pPr algn="l">
              <a:buNone/>
            </a:pPr>
            <a:br>
              <a:rPr lang="nl-NL" altLang="nl-NL" sz="1600" b="1" dirty="0">
                <a:latin typeface="+mn-lt"/>
              </a:rPr>
            </a:br>
            <a:r>
              <a:rPr lang="nl-NL" sz="1600" dirty="0"/>
              <a:t>In dit IBS ga je dromen over de toekomst van de stad op het gebied van jouw specialisatie. Hoe ziet 2050 er volgens jou straks uit? Je gaat je verdiepen in de uitdagingen die er nu spelen en kijken welke trends en ontwikkelingen er nu al zijn. Uiteindelijk presenteer je een visie op de stad van de toekomst binnen jouw specialisatie.</a:t>
            </a:r>
          </a:p>
          <a:p>
            <a:pPr eaLnBrk="1" hangingPunct="1">
              <a:spcBef>
                <a:spcPct val="0"/>
              </a:spcBef>
              <a:buFontTx/>
              <a:buNone/>
            </a:pPr>
            <a:endParaRPr lang="nl-NL" altLang="nl-NL" sz="1600" b="1" dirty="0">
              <a:latin typeface="+mn-lt"/>
            </a:endParaRPr>
          </a:p>
        </p:txBody>
      </p:sp>
      <p:sp>
        <p:nvSpPr>
          <p:cNvPr id="11" name="Tekstvak 5"/>
          <p:cNvSpPr txBox="1">
            <a:spLocks noChangeArrowheads="1"/>
          </p:cNvSpPr>
          <p:nvPr/>
        </p:nvSpPr>
        <p:spPr bwMode="auto">
          <a:xfrm>
            <a:off x="6251273" y="1685203"/>
            <a:ext cx="5576289" cy="240681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dirty="0">
                <a:latin typeface="+mn-lt"/>
              </a:rPr>
              <a:t>Opdracht</a:t>
            </a:r>
            <a:endParaRPr lang="nl-NL" altLang="nl-NL" sz="1400" dirty="0">
              <a:latin typeface="+mn-lt"/>
            </a:endParaRPr>
          </a:p>
          <a:p>
            <a:pPr>
              <a:buNone/>
            </a:pPr>
            <a:r>
              <a:rPr lang="nl-NL" sz="1600" dirty="0"/>
              <a:t>Ga op zoek naar de problemen die spelen binnen de (duurzame) vrijetijdsbesteding en organisatie daarvan. Bekijk ook welke trends en ontwikkelingen er spelen. </a:t>
            </a:r>
          </a:p>
          <a:p>
            <a:pPr>
              <a:buNone/>
            </a:pPr>
            <a:r>
              <a:rPr lang="nl-NL" sz="1600" dirty="0"/>
              <a:t>Welke visie heb jij op de toekomst van onze leefomgeving? Hoe denk jij dat de stad er in 2050 uitziet? Ga op zoek naar jouw visie over de stad van de toekomst op het gebied van duurzame vrijetijdsbesteding. Geef je visie vorm in een visueel ontwerp en zorg voor een goede onderbouwing. </a:t>
            </a:r>
          </a:p>
        </p:txBody>
      </p:sp>
      <p:sp>
        <p:nvSpPr>
          <p:cNvPr id="17" name="Rechthoek 16"/>
          <p:cNvSpPr/>
          <p:nvPr/>
        </p:nvSpPr>
        <p:spPr>
          <a:xfrm>
            <a:off x="0" y="6488668"/>
            <a:ext cx="1813317" cy="369332"/>
          </a:xfrm>
          <a:prstGeom prst="rect">
            <a:avLst/>
          </a:prstGeom>
        </p:spPr>
        <p:txBody>
          <a:bodyPr wrap="none">
            <a:spAutoFit/>
          </a:bodyPr>
          <a:lstStyle/>
          <a:p>
            <a:r>
              <a:rPr lang="nl-NL" dirty="0"/>
              <a:t>IBS-SEM-SVT-V43</a:t>
            </a:r>
            <a:endParaRPr lang="nl-NL" dirty="0">
              <a:solidFill>
                <a:schemeClr val="bg1">
                  <a:lumMod val="50000"/>
                </a:schemeClr>
              </a:solidFill>
            </a:endParaRPr>
          </a:p>
        </p:txBody>
      </p:sp>
      <p:pic>
        <p:nvPicPr>
          <p:cNvPr id="2" name="Picture 2" descr="Future Cities | Tag | ArchDaily">
            <a:extLst>
              <a:ext uri="{FF2B5EF4-FFF2-40B4-BE49-F238E27FC236}">
                <a16:creationId xmlns:a16="http://schemas.microsoft.com/office/drawing/2014/main" id="{E27A2066-8A61-4B4D-9C29-7DE3BD575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273" y="4219881"/>
            <a:ext cx="3456145" cy="2234974"/>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B2C131A3-8991-D8C6-2807-8A788411670E}"/>
              </a:ext>
            </a:extLst>
          </p:cNvPr>
          <p:cNvSpPr txBox="1"/>
          <p:nvPr/>
        </p:nvSpPr>
        <p:spPr>
          <a:xfrm>
            <a:off x="473744" y="4691037"/>
            <a:ext cx="6121064" cy="646331"/>
          </a:xfrm>
          <a:prstGeom prst="rect">
            <a:avLst/>
          </a:prstGeom>
          <a:noFill/>
        </p:spPr>
        <p:txBody>
          <a:bodyPr wrap="square">
            <a:spAutoFit/>
          </a:bodyPr>
          <a:lstStyle/>
          <a:p>
            <a:pPr algn="l"/>
            <a:r>
              <a:rPr lang="nl-NL" b="1" i="0" dirty="0">
                <a:solidFill>
                  <a:srgbClr val="7030A0"/>
                </a:solidFill>
                <a:effectLst/>
                <a:latin typeface="Arial" panose="020B0604020202020204" pitchFamily="34" charset="0"/>
              </a:rPr>
              <a:t>Vrijetijd - de (duurzame) vrijetijdsbesteding </a:t>
            </a:r>
          </a:p>
          <a:p>
            <a:pPr algn="l"/>
            <a:r>
              <a:rPr lang="nl-NL" b="1" i="0" dirty="0">
                <a:solidFill>
                  <a:srgbClr val="7030A0"/>
                </a:solidFill>
                <a:effectLst/>
                <a:latin typeface="Arial" panose="020B0604020202020204" pitchFamily="34" charset="0"/>
              </a:rPr>
              <a:t>en organisatie daarvan.</a:t>
            </a:r>
          </a:p>
        </p:txBody>
      </p:sp>
    </p:spTree>
    <p:extLst>
      <p:ext uri="{BB962C8B-B14F-4D97-AF65-F5344CB8AC3E}">
        <p14:creationId xmlns:p14="http://schemas.microsoft.com/office/powerpoint/2010/main" val="3491648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3" name="Tekstvak 12"/>
          <p:cNvSpPr txBox="1"/>
          <p:nvPr/>
        </p:nvSpPr>
        <p:spPr>
          <a:xfrm>
            <a:off x="684707" y="1899191"/>
            <a:ext cx="5616013" cy="1077218"/>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dirty="0"/>
              <a:t>Toetsen </a:t>
            </a:r>
          </a:p>
          <a:p>
            <a:pPr eaLnBrk="1" hangingPunct="1">
              <a:defRPr/>
            </a:pPr>
            <a:r>
              <a:rPr lang="nl-NL" sz="1600" dirty="0"/>
              <a:t>Dit IBS wordt afgerond met 3 </a:t>
            </a:r>
            <a:r>
              <a:rPr lang="nl-NL" sz="1600" dirty="0" err="1"/>
              <a:t>toetsmomenten</a:t>
            </a:r>
            <a:r>
              <a:rPr lang="nl-NL" sz="1600" dirty="0"/>
              <a:t>: kennistoets, visiedocument, eindgesprek. In onderstaande tabel is een overzicht van de toetsen weergegeven. </a:t>
            </a:r>
          </a:p>
        </p:txBody>
      </p:sp>
      <p:sp>
        <p:nvSpPr>
          <p:cNvPr id="17" name="Tekstvak 16"/>
          <p:cNvSpPr txBox="1"/>
          <p:nvPr/>
        </p:nvSpPr>
        <p:spPr>
          <a:xfrm>
            <a:off x="6674876" y="1900696"/>
            <a:ext cx="4678922" cy="4027128"/>
          </a:xfrm>
          <a:prstGeom prst="rect">
            <a:avLst/>
          </a:prstGeom>
          <a:ln/>
        </p:spPr>
        <p:style>
          <a:lnRef idx="2">
            <a:schemeClr val="accent5"/>
          </a:lnRef>
          <a:fillRef idx="1">
            <a:schemeClr val="lt1"/>
          </a:fillRef>
          <a:effectRef idx="0">
            <a:schemeClr val="accent5"/>
          </a:effectRef>
          <a:fontRef idx="minor">
            <a:schemeClr val="dk1"/>
          </a:fontRef>
        </p:style>
        <p:txBody>
          <a:bodyPr wrap="square" anchor="t">
            <a:spAutoFit/>
          </a:bodyPr>
          <a:lstStyle/>
          <a:p>
            <a:pPr eaLnBrk="1" hangingPunct="1">
              <a:defRPr/>
            </a:pPr>
            <a:r>
              <a:rPr lang="nl-NL" sz="1600" b="1"/>
              <a:t>Leerdoelen bij dit IBS</a:t>
            </a:r>
          </a:p>
          <a:p>
            <a:pPr marL="342900" indent="-342900">
              <a:lnSpc>
                <a:spcPct val="107000"/>
              </a:lnSpc>
              <a:buFont typeface="+mj-lt"/>
              <a:buAutoNum type="arabicPeriod"/>
            </a:pPr>
            <a:r>
              <a:rPr lang="nl-NL" sz="1600"/>
              <a:t>Je kunt de basisbegrippen behorende bij deze beroepssituatie uitleggen en toepassen. </a:t>
            </a:r>
            <a:endParaRPr lang="nl-NL" sz="1600">
              <a:cs typeface="Calibri"/>
            </a:endParaRPr>
          </a:p>
          <a:p>
            <a:pPr marL="342900" lvl="0" indent="-342900">
              <a:lnSpc>
                <a:spcPct val="107000"/>
              </a:lnSpc>
              <a:spcAft>
                <a:spcPts val="0"/>
              </a:spcAft>
              <a:buFont typeface="+mj-lt"/>
              <a:buAutoNum type="arabicPeriod"/>
            </a:pPr>
            <a:r>
              <a:rPr lang="nl-NL" sz="1600"/>
              <a:t>Je kunt een analyse doen over de oorzaak van maatschappelijke uitdagingen/problemen op het gebied van duurzame vrijetijdsbesteding.  </a:t>
            </a:r>
          </a:p>
          <a:p>
            <a:pPr marL="342900" lvl="0" indent="-342900">
              <a:lnSpc>
                <a:spcPct val="107000"/>
              </a:lnSpc>
              <a:spcAft>
                <a:spcPts val="0"/>
              </a:spcAft>
              <a:buFont typeface="+mj-lt"/>
              <a:buAutoNum type="arabicPeriod"/>
            </a:pPr>
            <a:r>
              <a:rPr lang="nl-NL" sz="1600"/>
              <a:t>Je kunt onderzoek doen naar de trends en ontwikkelingen op het gebied van duurzame vrijetijdsbesteding. </a:t>
            </a:r>
          </a:p>
          <a:p>
            <a:pPr marL="342900" lvl="0" indent="-342900">
              <a:lnSpc>
                <a:spcPct val="107000"/>
              </a:lnSpc>
              <a:spcAft>
                <a:spcPts val="0"/>
              </a:spcAft>
              <a:buFont typeface="+mj-lt"/>
              <a:buAutoNum type="arabicPeriod"/>
            </a:pPr>
            <a:r>
              <a:rPr lang="nl-NL" sz="1600"/>
              <a:t>Je kunt een visiedocument maken over de toekomstige stad op het gebied van duurzame vrijetijdsbesteding. </a:t>
            </a:r>
          </a:p>
          <a:p>
            <a:pPr marL="342900" lvl="0" indent="-342900">
              <a:lnSpc>
                <a:spcPct val="107000"/>
              </a:lnSpc>
              <a:spcAft>
                <a:spcPts val="0"/>
              </a:spcAft>
              <a:buFont typeface="+mj-lt"/>
              <a:buAutoNum type="arabicPeriod"/>
            </a:pPr>
            <a:r>
              <a:rPr lang="nl-NL" sz="1600"/>
              <a:t>Je kunt in een gesprek reflecteren op de werkprocessen van kerntaak 3 en 4 van het dossier.</a:t>
            </a:r>
          </a:p>
        </p:txBody>
      </p:sp>
      <p:graphicFrame>
        <p:nvGraphicFramePr>
          <p:cNvPr id="6" name="Tabel 5"/>
          <p:cNvGraphicFramePr>
            <a:graphicFrameLocks noGrp="1"/>
          </p:cNvGraphicFramePr>
          <p:nvPr/>
        </p:nvGraphicFramePr>
        <p:xfrm>
          <a:off x="684707" y="3351526"/>
          <a:ext cx="5616013" cy="2651760"/>
        </p:xfrm>
        <a:graphic>
          <a:graphicData uri="http://schemas.openxmlformats.org/drawingml/2006/table">
            <a:tbl>
              <a:tblPr firstRow="1" bandRow="1">
                <a:tableStyleId>{5940675A-B579-460E-94D1-54222C63F5DA}</a:tableStyleId>
              </a:tblPr>
              <a:tblGrid>
                <a:gridCol w="1413345">
                  <a:extLst>
                    <a:ext uri="{9D8B030D-6E8A-4147-A177-3AD203B41FA5}">
                      <a16:colId xmlns:a16="http://schemas.microsoft.com/office/drawing/2014/main" val="2948095846"/>
                    </a:ext>
                  </a:extLst>
                </a:gridCol>
                <a:gridCol w="1243899">
                  <a:extLst>
                    <a:ext uri="{9D8B030D-6E8A-4147-A177-3AD203B41FA5}">
                      <a16:colId xmlns:a16="http://schemas.microsoft.com/office/drawing/2014/main" val="2488055331"/>
                    </a:ext>
                  </a:extLst>
                </a:gridCol>
                <a:gridCol w="1435365">
                  <a:extLst>
                    <a:ext uri="{9D8B030D-6E8A-4147-A177-3AD203B41FA5}">
                      <a16:colId xmlns:a16="http://schemas.microsoft.com/office/drawing/2014/main" val="2935927962"/>
                    </a:ext>
                  </a:extLst>
                </a:gridCol>
                <a:gridCol w="1523404">
                  <a:extLst>
                    <a:ext uri="{9D8B030D-6E8A-4147-A177-3AD203B41FA5}">
                      <a16:colId xmlns:a16="http://schemas.microsoft.com/office/drawing/2014/main" val="22746699"/>
                    </a:ext>
                  </a:extLst>
                </a:gridCol>
              </a:tblGrid>
              <a:tr h="237369">
                <a:tc>
                  <a:txBody>
                    <a:bodyPr/>
                    <a:lstStyle/>
                    <a:p>
                      <a:r>
                        <a:rPr lang="nl-NL" sz="1400" b="1"/>
                        <a:t>Toetsen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Kennistoets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Visiedocument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Reflectiegesprek</a:t>
                      </a:r>
                      <a:endParaRPr lang="nl-NL"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3968079"/>
                  </a:ext>
                </a:extLst>
              </a:tr>
              <a:tr h="237369">
                <a:tc>
                  <a:txBody>
                    <a:bodyPr/>
                    <a:lstStyle/>
                    <a:p>
                      <a:r>
                        <a:rPr lang="nl-NL" sz="1400" b="1"/>
                        <a:t>Bijbehorende</a:t>
                      </a:r>
                      <a:r>
                        <a:rPr lang="nl-NL" sz="1400" b="1" baseline="0"/>
                        <a:t> leerdoelen</a:t>
                      </a:r>
                      <a:endParaRPr lang="nl-NL" sz="1400"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2</a:t>
                      </a:r>
                      <a:r>
                        <a:rPr lang="nl-NL" sz="1400" baseline="0"/>
                        <a:t> t/m 4</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5</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91618041"/>
                  </a:ext>
                </a:extLst>
              </a:tr>
              <a:tr h="237369">
                <a:tc>
                  <a:txBody>
                    <a:bodyPr/>
                    <a:lstStyle/>
                    <a:p>
                      <a:r>
                        <a:rPr lang="nl-NL" sz="1400" b="1"/>
                        <a:t>Duur 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 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10</a:t>
                      </a:r>
                      <a:r>
                        <a:rPr lang="nl-NL" sz="1400" baseline="0"/>
                        <a:t> minuten</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42235"/>
                  </a:ext>
                </a:extLst>
              </a:tr>
              <a:tr h="237369">
                <a:tc>
                  <a:txBody>
                    <a:bodyPr/>
                    <a:lstStyle/>
                    <a:p>
                      <a:r>
                        <a:rPr lang="nl-NL" sz="1400" b="1"/>
                        <a:t>Weging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2x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40098924"/>
                  </a:ext>
                </a:extLst>
              </a:tr>
              <a:tr h="237369">
                <a:tc>
                  <a:txBody>
                    <a:bodyPr/>
                    <a:lstStyle/>
                    <a:p>
                      <a:r>
                        <a:rPr lang="nl-NL" sz="1400" b="1"/>
                        <a:t>Cesuur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66% =</a:t>
                      </a:r>
                      <a:r>
                        <a:rPr lang="nl-NL" sz="1400" baseline="0"/>
                        <a:t>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82749802"/>
                  </a:ext>
                </a:extLst>
              </a:tr>
              <a:tr h="237369">
                <a:tc>
                  <a:txBody>
                    <a:bodyPr/>
                    <a:lstStyle/>
                    <a:p>
                      <a:r>
                        <a:rPr lang="nl-NL" sz="1400" b="1"/>
                        <a:t>Resultaat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2987609"/>
                  </a:ext>
                </a:extLst>
              </a:tr>
              <a:tr h="237369">
                <a:tc>
                  <a:txBody>
                    <a:bodyPr/>
                    <a:lstStyle/>
                    <a:p>
                      <a:r>
                        <a:rPr lang="nl-NL" sz="1400" b="1"/>
                        <a:t>Plaats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5509403"/>
                  </a:ext>
                </a:extLst>
              </a:tr>
              <a:tr h="237369">
                <a:tc>
                  <a:txBody>
                    <a:bodyPr/>
                    <a:lstStyle/>
                    <a:p>
                      <a:r>
                        <a:rPr lang="nl-NL" sz="1400" b="1"/>
                        <a:t>Samenwerking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r>
                        <a:rPr lang="nl-NL" sz="1400" baseline="0"/>
                        <a:t>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dirty="0"/>
                        <a:t>Individueel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23246985"/>
                  </a:ext>
                </a:extLst>
              </a:tr>
            </a:tbl>
          </a:graphicData>
        </a:graphic>
      </p:graphicFrame>
      <p:sp>
        <p:nvSpPr>
          <p:cNvPr id="12" name="Rechthoek 11"/>
          <p:cNvSpPr/>
          <p:nvPr/>
        </p:nvSpPr>
        <p:spPr>
          <a:xfrm>
            <a:off x="0" y="6488668"/>
            <a:ext cx="1813317" cy="369332"/>
          </a:xfrm>
          <a:prstGeom prst="rect">
            <a:avLst/>
          </a:prstGeom>
        </p:spPr>
        <p:txBody>
          <a:bodyPr wrap="none">
            <a:spAutoFit/>
          </a:bodyPr>
          <a:lstStyle/>
          <a:p>
            <a:r>
              <a:rPr lang="nl-NL" dirty="0"/>
              <a:t>IBS-SEM-SVT-V43</a:t>
            </a:r>
            <a:endParaRPr lang="nl-NL" dirty="0">
              <a:solidFill>
                <a:schemeClr val="bg1">
                  <a:lumMod val="50000"/>
                </a:schemeClr>
              </a:solidFill>
            </a:endParaRPr>
          </a:p>
        </p:txBody>
      </p:sp>
      <p:sp>
        <p:nvSpPr>
          <p:cNvPr id="14" name="Titel 1"/>
          <p:cNvSpPr>
            <a:spLocks noGrp="1"/>
          </p:cNvSpPr>
          <p:nvPr>
            <p:ph type="title"/>
          </p:nvPr>
        </p:nvSpPr>
        <p:spPr/>
        <p:txBody>
          <a:bodyPr>
            <a:normAutofit/>
          </a:bodyPr>
          <a:lstStyle/>
          <a:p>
            <a:r>
              <a:rPr lang="nl-NL" dirty="0">
                <a:solidFill>
                  <a:srgbClr val="7030A0"/>
                </a:solidFill>
              </a:rPr>
              <a:t>IBS Stad van de toekomst</a:t>
            </a:r>
            <a:br>
              <a:rPr lang="nl-NL" dirty="0"/>
            </a:br>
            <a:r>
              <a:rPr lang="nl-NL" sz="3600" i="1" dirty="0"/>
              <a:t>Specialisatie vrije tijd</a:t>
            </a:r>
          </a:p>
        </p:txBody>
      </p:sp>
    </p:spTree>
    <p:extLst>
      <p:ext uri="{BB962C8B-B14F-4D97-AF65-F5344CB8AC3E}">
        <p14:creationId xmlns:p14="http://schemas.microsoft.com/office/powerpoint/2010/main" val="2052387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A9B3357-3E9B-32D5-E0D0-BDEC63FF5994}"/>
              </a:ext>
            </a:extLst>
          </p:cNvPr>
          <p:cNvPicPr>
            <a:picLocks noChangeAspect="1"/>
          </p:cNvPicPr>
          <p:nvPr/>
        </p:nvPicPr>
        <p:blipFill>
          <a:blip r:embed="rId2"/>
          <a:stretch>
            <a:fillRect/>
          </a:stretch>
        </p:blipFill>
        <p:spPr>
          <a:xfrm>
            <a:off x="3626985" y="86077"/>
            <a:ext cx="5346971" cy="6685846"/>
          </a:xfrm>
          <a:prstGeom prst="rect">
            <a:avLst/>
          </a:prstGeom>
        </p:spPr>
      </p:pic>
    </p:spTree>
    <p:extLst>
      <p:ext uri="{BB962C8B-B14F-4D97-AF65-F5344CB8AC3E}">
        <p14:creationId xmlns:p14="http://schemas.microsoft.com/office/powerpoint/2010/main" val="2571867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p:cNvSpPr txBox="1"/>
          <p:nvPr/>
        </p:nvSpPr>
        <p:spPr>
          <a:xfrm>
            <a:off x="6251274" y="1999334"/>
            <a:ext cx="4431625" cy="132343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Ondernemerschapscompetenties </a:t>
            </a:r>
          </a:p>
          <a:p>
            <a:pPr>
              <a:defRPr/>
            </a:pPr>
            <a:r>
              <a:rPr lang="nl-NL" sz="1600"/>
              <a:t>Zelfstandigheid </a:t>
            </a:r>
          </a:p>
          <a:p>
            <a:pPr>
              <a:defRPr/>
            </a:pPr>
            <a:r>
              <a:rPr lang="nl-NL" sz="1600"/>
              <a:t>Pro-activiteit </a:t>
            </a:r>
          </a:p>
          <a:p>
            <a:pPr>
              <a:defRPr/>
            </a:pPr>
            <a:r>
              <a:rPr lang="nl-NL" sz="1600"/>
              <a:t>Sociale oriëntatie </a:t>
            </a:r>
          </a:p>
          <a:p>
            <a:pPr>
              <a:defRPr/>
            </a:pPr>
            <a:r>
              <a:rPr lang="nl-NL" sz="1600"/>
              <a:t>Creativiteit </a:t>
            </a:r>
          </a:p>
        </p:txBody>
      </p:sp>
      <p:sp>
        <p:nvSpPr>
          <p:cNvPr id="19" name="Tekstvak 18"/>
          <p:cNvSpPr txBox="1"/>
          <p:nvPr/>
        </p:nvSpPr>
        <p:spPr>
          <a:xfrm>
            <a:off x="845419" y="1998712"/>
            <a:ext cx="4870986" cy="230832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dirty="0"/>
              <a:t>Leervragen</a:t>
            </a:r>
          </a:p>
          <a:p>
            <a:pPr marL="285750" lvl="0" indent="-285750">
              <a:buFont typeface="Arial" panose="020B0604020202020204" pitchFamily="34" charset="0"/>
              <a:buChar char="•"/>
            </a:pPr>
            <a:r>
              <a:rPr lang="nl-NL" sz="1600" dirty="0">
                <a:solidFill>
                  <a:schemeClr val="tx1"/>
                </a:solidFill>
                <a:latin typeface="Calibri" panose="020F0502020204030204" pitchFamily="34" charset="0"/>
              </a:rPr>
              <a:t>Welke maatschappelijke uitdagingen zijn er op het gebied van duurzame vrijetijdsbesteding?  </a:t>
            </a:r>
          </a:p>
          <a:p>
            <a:pPr marL="285750" lvl="0" indent="-285750">
              <a:buFont typeface="Arial" panose="020B0604020202020204" pitchFamily="34" charset="0"/>
              <a:buChar char="•"/>
            </a:pPr>
            <a:r>
              <a:rPr lang="nl-NL" sz="1600" dirty="0">
                <a:solidFill>
                  <a:schemeClr val="tx1"/>
                </a:solidFill>
                <a:latin typeface="Calibri" panose="020F0502020204030204" pitchFamily="34" charset="0"/>
              </a:rPr>
              <a:t>Waar ga je op zoek naar trends en ontwikkelingen? </a:t>
            </a:r>
          </a:p>
          <a:p>
            <a:pPr marL="285750" lvl="0" indent="-285750">
              <a:buFont typeface="Arial" panose="020B0604020202020204" pitchFamily="34" charset="0"/>
              <a:buChar char="•"/>
            </a:pPr>
            <a:r>
              <a:rPr lang="nl-NL" sz="1600" dirty="0">
                <a:solidFill>
                  <a:schemeClr val="tx1"/>
                </a:solidFill>
                <a:latin typeface="Calibri" panose="020F0502020204030204" pitchFamily="34" charset="0"/>
              </a:rPr>
              <a:t>Wie kunnen je helpen bij het zoeken naar nieuwe ontwikkelingen?</a:t>
            </a:r>
          </a:p>
          <a:p>
            <a:pPr marL="285750" lvl="0" indent="-285750">
              <a:buFont typeface="Arial" panose="020B0604020202020204" pitchFamily="34" charset="0"/>
              <a:buChar char="•"/>
            </a:pPr>
            <a:r>
              <a:rPr lang="nl-NL" sz="1600" dirty="0">
                <a:solidFill>
                  <a:schemeClr val="tx1"/>
                </a:solidFill>
                <a:latin typeface="Calibri" panose="020F0502020204030204" pitchFamily="34" charset="0"/>
              </a:rPr>
              <a:t>Aan wie wil je het plan presenteren en aan wie laat je het zien?</a:t>
            </a:r>
          </a:p>
          <a:p>
            <a:pPr marL="285750" lvl="0" indent="-285750">
              <a:buFont typeface="Arial" panose="020B0604020202020204" pitchFamily="34" charset="0"/>
              <a:buChar char="•"/>
            </a:pPr>
            <a:r>
              <a:rPr lang="nl-NL" sz="1600" dirty="0">
                <a:solidFill>
                  <a:schemeClr val="tx1"/>
                </a:solidFill>
                <a:latin typeface="Calibri" panose="020F0502020204030204" pitchFamily="34" charset="0"/>
              </a:rPr>
              <a:t>Hoe kun je je ontwerp visueel maken? </a:t>
            </a: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948" y="3916333"/>
            <a:ext cx="2690707" cy="2690707"/>
          </a:xfrm>
          <a:prstGeom prst="rect">
            <a:avLst/>
          </a:prstGeom>
        </p:spPr>
      </p:pic>
      <p:sp>
        <p:nvSpPr>
          <p:cNvPr id="12" name="Rechthoek 11"/>
          <p:cNvSpPr/>
          <p:nvPr/>
        </p:nvSpPr>
        <p:spPr>
          <a:xfrm>
            <a:off x="0" y="6492875"/>
            <a:ext cx="1813317" cy="369332"/>
          </a:xfrm>
          <a:prstGeom prst="rect">
            <a:avLst/>
          </a:prstGeom>
        </p:spPr>
        <p:txBody>
          <a:bodyPr wrap="none">
            <a:spAutoFit/>
          </a:bodyPr>
          <a:lstStyle/>
          <a:p>
            <a:r>
              <a:rPr lang="nl-NL" dirty="0"/>
              <a:t>IBS-SEM-SVT-V43</a:t>
            </a:r>
            <a:endParaRPr lang="nl-NL" dirty="0">
              <a:solidFill>
                <a:schemeClr val="bg1">
                  <a:lumMod val="50000"/>
                </a:schemeClr>
              </a:solidFill>
            </a:endParaRPr>
          </a:p>
        </p:txBody>
      </p:sp>
      <p:sp>
        <p:nvSpPr>
          <p:cNvPr id="11" name="Titel 1"/>
          <p:cNvSpPr>
            <a:spLocks noGrp="1"/>
          </p:cNvSpPr>
          <p:nvPr>
            <p:ph type="title"/>
          </p:nvPr>
        </p:nvSpPr>
        <p:spPr/>
        <p:txBody>
          <a:bodyPr>
            <a:normAutofit/>
          </a:bodyPr>
          <a:lstStyle/>
          <a:p>
            <a:r>
              <a:rPr lang="nl-NL"/>
              <a:t>IBS Stad van de toekomst</a:t>
            </a:r>
            <a:br>
              <a:rPr lang="nl-NL"/>
            </a:br>
            <a:r>
              <a:rPr lang="nl-NL" sz="3600" i="1"/>
              <a:t>Specialisatie vrije tijd</a:t>
            </a:r>
          </a:p>
        </p:txBody>
      </p:sp>
    </p:spTree>
    <p:extLst>
      <p:ext uri="{BB962C8B-B14F-4D97-AF65-F5344CB8AC3E}">
        <p14:creationId xmlns:p14="http://schemas.microsoft.com/office/powerpoint/2010/main" val="2898902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kstvak 20"/>
          <p:cNvSpPr txBox="1"/>
          <p:nvPr/>
        </p:nvSpPr>
        <p:spPr>
          <a:xfrm>
            <a:off x="1309544" y="222240"/>
            <a:ext cx="7894149" cy="523220"/>
          </a:xfrm>
          <a:prstGeom prst="rect">
            <a:avLst/>
          </a:prstGeom>
          <a:noFill/>
        </p:spPr>
        <p:txBody>
          <a:bodyPr wrap="square" rtlCol="0">
            <a:spAutoFit/>
          </a:bodyPr>
          <a:lstStyle/>
          <a:p>
            <a:r>
              <a:rPr lang="nl-NL" sz="2800" dirty="0">
                <a:latin typeface="Arial" panose="020B0604020202020204" pitchFamily="34" charset="0"/>
                <a:cs typeface="Arial" panose="020B0604020202020204" pitchFamily="34" charset="0"/>
              </a:rPr>
              <a:t>2324 SVT LA1 Uitdagingen VT</a:t>
            </a:r>
          </a:p>
        </p:txBody>
      </p:sp>
      <p:sp>
        <p:nvSpPr>
          <p:cNvPr id="23" name="Text Box 7"/>
          <p:cNvSpPr txBox="1">
            <a:spLocks noChangeArrowheads="1"/>
          </p:cNvSpPr>
          <p:nvPr/>
        </p:nvSpPr>
        <p:spPr bwMode="auto">
          <a:xfrm>
            <a:off x="1309544" y="925670"/>
            <a:ext cx="4943772" cy="11079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400" b="1" dirty="0">
                <a:solidFill>
                  <a:srgbClr val="000644"/>
                </a:solidFill>
                <a:latin typeface="Arial" panose="020B0604020202020204" pitchFamily="34" charset="0"/>
                <a:cs typeface="Arial" panose="020B0604020202020204" pitchFamily="34" charset="0"/>
              </a:rPr>
              <a:t>Leerdoel </a:t>
            </a:r>
          </a:p>
          <a:p>
            <a:pPr marL="171450" indent="-171450" eaLnBrk="0" hangingPunct="0">
              <a:buFont typeface="Arial" panose="020B0604020202020204" pitchFamily="34" charset="0"/>
              <a:buChar char="•"/>
            </a:pPr>
            <a:r>
              <a:rPr lang="nl-NL" sz="1300" dirty="0"/>
              <a:t>Je kunt onderzoek doen naar de maatschappelijke uitdagingen/problemen op het gebied van vrijetijdsbesteding.</a:t>
            </a:r>
          </a:p>
          <a:p>
            <a:pPr marL="171450" indent="-171450" eaLnBrk="0" hangingPunct="0">
              <a:buFont typeface="Arial" panose="020B0604020202020204" pitchFamily="34" charset="0"/>
              <a:buChar char="•"/>
            </a:pPr>
            <a:r>
              <a:rPr lang="nl-NL" sz="1300" dirty="0"/>
              <a:t>Je kunt voorbeelden geven van problemen/uitdagingen op het gebied van duurzame vrijetijdsbesteding.</a:t>
            </a:r>
          </a:p>
        </p:txBody>
      </p:sp>
      <p:sp>
        <p:nvSpPr>
          <p:cNvPr id="24" name="Text Box 8"/>
          <p:cNvSpPr txBox="1">
            <a:spLocks noChangeArrowheads="1"/>
          </p:cNvSpPr>
          <p:nvPr/>
        </p:nvSpPr>
        <p:spPr bwMode="auto">
          <a:xfrm>
            <a:off x="1309544" y="2257792"/>
            <a:ext cx="4943772" cy="907941"/>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400" b="1" dirty="0">
                <a:solidFill>
                  <a:srgbClr val="000644"/>
                </a:solidFill>
                <a:latin typeface="Arial" panose="020B0604020202020204" pitchFamily="34" charset="0"/>
                <a:cs typeface="Arial" panose="020B0604020202020204" pitchFamily="34" charset="0"/>
              </a:rPr>
              <a:t>Product </a:t>
            </a:r>
          </a:p>
          <a:p>
            <a:pPr eaLnBrk="0" hangingPunct="0"/>
            <a:r>
              <a:rPr lang="nl-NL" sz="1300" dirty="0">
                <a:ea typeface="Calibri" pitchFamily="34" charset="0"/>
                <a:cs typeface="Arial" charset="0"/>
              </a:rPr>
              <a:t>Een verslag met daarin 3 uitgewerkte </a:t>
            </a:r>
            <a:r>
              <a:rPr lang="nl-NL" sz="1300" dirty="0"/>
              <a:t>maatschappelijke uitdagingen/problemen van de stad van de toekomst onderbouwd met actuele bronnen.</a:t>
            </a:r>
            <a:endParaRPr lang="nl-NL" sz="1300" dirty="0">
              <a:ea typeface="Calibri" pitchFamily="34" charset="0"/>
              <a:cs typeface="Arial" charset="0"/>
            </a:endParaRPr>
          </a:p>
        </p:txBody>
      </p:sp>
      <p:sp>
        <p:nvSpPr>
          <p:cNvPr id="25" name="Text Box 9"/>
          <p:cNvSpPr txBox="1">
            <a:spLocks noChangeArrowheads="1"/>
          </p:cNvSpPr>
          <p:nvPr/>
        </p:nvSpPr>
        <p:spPr bwMode="auto">
          <a:xfrm>
            <a:off x="1309544" y="3361527"/>
            <a:ext cx="4943772" cy="2508379"/>
          </a:xfrm>
          <a:prstGeom prst="rect">
            <a:avLst/>
          </a:prstGeom>
          <a:solidFill>
            <a:schemeClr val="bg1"/>
          </a:solidFill>
          <a:ln w="9525">
            <a:solidFill>
              <a:schemeClr val="tx1"/>
            </a:solidFill>
            <a:miter lim="800000"/>
            <a:headEnd/>
            <a:tailEnd/>
          </a:ln>
        </p:spPr>
        <p:txBody>
          <a:bodyPr wrap="square">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a:spcBef>
                <a:spcPct val="50000"/>
              </a:spcBef>
            </a:pPr>
            <a:r>
              <a:rPr lang="nl-NL" sz="1400" b="1" dirty="0">
                <a:solidFill>
                  <a:srgbClr val="000644"/>
                </a:solidFill>
                <a:latin typeface="Arial" panose="020B0604020202020204" pitchFamily="34" charset="0"/>
                <a:cs typeface="Arial" panose="020B0604020202020204" pitchFamily="34" charset="0"/>
              </a:rPr>
              <a:t>Stappen</a:t>
            </a:r>
            <a:r>
              <a:rPr lang="nl-NL" sz="1200" b="1" dirty="0">
                <a:solidFill>
                  <a:srgbClr val="CCFF33"/>
                </a:solidFill>
              </a:rPr>
              <a:t>			</a:t>
            </a:r>
          </a:p>
          <a:p>
            <a:pPr marL="171450" indent="-171450" eaLnBrk="0" hangingPunct="0">
              <a:buFont typeface="Arial" pitchFamily="34" charset="0"/>
              <a:buChar char="•"/>
              <a:defRPr/>
            </a:pPr>
            <a:r>
              <a:rPr lang="nl-NL" sz="1300" dirty="0">
                <a:ea typeface="Calibri" pitchFamily="34" charset="0"/>
                <a:cs typeface="Arial" charset="0"/>
              </a:rPr>
              <a:t>Ga op zoek naar stedelijke uitdagingen op het gebied van leefbaarheid in de stad op dit moment en de nabije toekomst. Dat mogen wereldwijde uitdagingen zijn. </a:t>
            </a:r>
          </a:p>
          <a:p>
            <a:pPr marL="171450" indent="-171450" eaLnBrk="0" hangingPunct="0">
              <a:buFont typeface="Arial" pitchFamily="34" charset="0"/>
              <a:buChar char="•"/>
              <a:defRPr/>
            </a:pPr>
            <a:r>
              <a:rPr lang="nl-NL" sz="1300" dirty="0">
                <a:ea typeface="Calibri" pitchFamily="34" charset="0"/>
                <a:cs typeface="Arial" charset="0"/>
              </a:rPr>
              <a:t>Koppel ontwikkelingen die wereldwijd plaatsvinden op het gebied van steden en jouw specialisatie aan de uitdagingen. </a:t>
            </a:r>
          </a:p>
          <a:p>
            <a:pPr marL="171450" indent="-171450" eaLnBrk="0" hangingPunct="0">
              <a:buFont typeface="Arial" pitchFamily="34" charset="0"/>
              <a:buChar char="•"/>
              <a:defRPr/>
            </a:pPr>
            <a:r>
              <a:rPr lang="nl-NL" sz="1300" dirty="0">
                <a:ea typeface="Calibri" pitchFamily="34" charset="0"/>
                <a:cs typeface="Arial" charset="0"/>
              </a:rPr>
              <a:t>Zoek betrouwbare bronnen die de gevonden ontwikkelingen, uitdagingen en thema’s onderbouwen.</a:t>
            </a:r>
          </a:p>
          <a:p>
            <a:pPr marL="171450" indent="-171450" eaLnBrk="0" hangingPunct="0">
              <a:buFont typeface="Arial" pitchFamily="34" charset="0"/>
              <a:buChar char="•"/>
              <a:defRPr/>
            </a:pPr>
            <a:r>
              <a:rPr lang="nl-NL" sz="1300" dirty="0">
                <a:ea typeface="Calibri" pitchFamily="34" charset="0"/>
                <a:cs typeface="Arial" charset="0"/>
              </a:rPr>
              <a:t>Werk 3 uitdagingen en de daarbij behorende ontwikkelingen uit beargumenteerd met de gevonden bronnen. </a:t>
            </a:r>
          </a:p>
          <a:p>
            <a:pPr marL="171450" indent="-171450" eaLnBrk="0" hangingPunct="0">
              <a:buFont typeface="Arial" pitchFamily="34" charset="0"/>
              <a:buChar char="•"/>
              <a:defRPr/>
            </a:pPr>
            <a:r>
              <a:rPr lang="nl-NL" sz="1300" dirty="0">
                <a:ea typeface="Calibri" pitchFamily="34" charset="0"/>
                <a:cs typeface="Arial" charset="0"/>
              </a:rPr>
              <a:t>Beschrijf per uitdaging waarom het belangrijk is voor de stad van de toekomst</a:t>
            </a:r>
          </a:p>
        </p:txBody>
      </p:sp>
      <p:sp>
        <p:nvSpPr>
          <p:cNvPr id="26" name="Text Box 14"/>
          <p:cNvSpPr txBox="1">
            <a:spLocks noChangeArrowheads="1"/>
          </p:cNvSpPr>
          <p:nvPr/>
        </p:nvSpPr>
        <p:spPr bwMode="auto">
          <a:xfrm>
            <a:off x="7026476" y="3597424"/>
            <a:ext cx="4570157" cy="1308050"/>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400" b="1" dirty="0">
                <a:solidFill>
                  <a:srgbClr val="000644"/>
                </a:solidFill>
                <a:latin typeface="Arial" panose="020B0604020202020204" pitchFamily="34" charset="0"/>
                <a:cs typeface="Arial" panose="020B0604020202020204" pitchFamily="34" charset="0"/>
              </a:rPr>
              <a:t>Bronnen</a:t>
            </a:r>
          </a:p>
          <a:p>
            <a:pPr marL="0" indent="0">
              <a:defRPr/>
            </a:pPr>
            <a:r>
              <a:rPr lang="nl-NL" sz="1300" dirty="0">
                <a:latin typeface="Arial" panose="020B0604020202020204" pitchFamily="34" charset="0"/>
                <a:ea typeface="Calibri" pitchFamily="34" charset="0"/>
                <a:cs typeface="Arial" panose="020B0604020202020204" pitchFamily="34" charset="0"/>
                <a:hlinkClick r:id="rId2"/>
              </a:rPr>
              <a:t>https://www.cbs.nl/nl-nl/publicatie/2020/50/trendrapport-toerisme-recreatie-en-vrije-tijd-2020</a:t>
            </a:r>
            <a:r>
              <a:rPr lang="nl-NL" sz="1300" dirty="0">
                <a:latin typeface="Arial" panose="020B0604020202020204" pitchFamily="34" charset="0"/>
                <a:ea typeface="Calibri" pitchFamily="34" charset="0"/>
                <a:cs typeface="Arial" panose="020B0604020202020204" pitchFamily="34" charset="0"/>
              </a:rPr>
              <a:t>  </a:t>
            </a:r>
          </a:p>
          <a:p>
            <a:pPr marL="0" indent="0">
              <a:defRPr/>
            </a:pPr>
            <a:r>
              <a:rPr lang="nl-NL" sz="1300" dirty="0">
                <a:latin typeface="Arial" panose="020B0604020202020204" pitchFamily="34" charset="0"/>
                <a:ea typeface="Calibri" pitchFamily="34" charset="0"/>
                <a:cs typeface="Arial" panose="020B0604020202020204" pitchFamily="34" charset="0"/>
                <a:hlinkClick r:id="rId3"/>
              </a:rPr>
              <a:t>https://www.festivalinfo.nl/news/48874/Zijn-digitale-festivals-de-toekomst-/</a:t>
            </a:r>
            <a:r>
              <a:rPr lang="nl-NL" sz="1300" dirty="0">
                <a:latin typeface="Arial" panose="020B0604020202020204" pitchFamily="34" charset="0"/>
                <a:ea typeface="Calibri" pitchFamily="34" charset="0"/>
                <a:cs typeface="Arial" panose="020B0604020202020204" pitchFamily="34" charset="0"/>
              </a:rPr>
              <a:t>  </a:t>
            </a:r>
          </a:p>
          <a:p>
            <a:pPr marL="0" indent="0">
              <a:defRPr/>
            </a:pPr>
            <a:r>
              <a:rPr lang="nl-NL" sz="1300" dirty="0">
                <a:latin typeface="Arial" panose="020B0604020202020204" pitchFamily="34" charset="0"/>
                <a:ea typeface="Calibri" pitchFamily="34" charset="0"/>
                <a:cs typeface="Arial" panose="020B0604020202020204" pitchFamily="34" charset="0"/>
                <a:hlinkClick r:id="rId4"/>
              </a:rPr>
              <a:t>https://www.vrijetijdskennis.nl/trends/</a:t>
            </a:r>
            <a:r>
              <a:rPr lang="nl-NL" sz="1300" dirty="0">
                <a:latin typeface="Arial" panose="020B0604020202020204" pitchFamily="34" charset="0"/>
                <a:ea typeface="Calibri" pitchFamily="34" charset="0"/>
                <a:cs typeface="Arial" panose="020B0604020202020204" pitchFamily="34" charset="0"/>
              </a:rPr>
              <a:t>  </a:t>
            </a:r>
          </a:p>
        </p:txBody>
      </p:sp>
      <p:sp>
        <p:nvSpPr>
          <p:cNvPr id="27" name="Text Box 14"/>
          <p:cNvSpPr txBox="1">
            <a:spLocks noChangeArrowheads="1"/>
          </p:cNvSpPr>
          <p:nvPr/>
        </p:nvSpPr>
        <p:spPr bwMode="auto">
          <a:xfrm>
            <a:off x="7026476" y="2573447"/>
            <a:ext cx="4570157" cy="707886"/>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400" b="1" dirty="0">
                <a:solidFill>
                  <a:srgbClr val="000644"/>
                </a:solidFill>
                <a:latin typeface="Arial" panose="020B0604020202020204" pitchFamily="34" charset="0"/>
                <a:cs typeface="Arial" panose="020B0604020202020204" pitchFamily="34" charset="0"/>
              </a:rPr>
              <a:t>Bijeenkomsten</a:t>
            </a:r>
          </a:p>
          <a:p>
            <a:pPr marL="171450" indent="-171450">
              <a:buFont typeface="Arial" pitchFamily="34" charset="0"/>
              <a:buChar char="•"/>
              <a:defRPr/>
            </a:pPr>
            <a:r>
              <a:rPr lang="nl-NL" sz="1300" dirty="0">
                <a:ea typeface="Calibri" pitchFamily="34" charset="0"/>
                <a:cs typeface="Arial" charset="0"/>
              </a:rPr>
              <a:t>Bijeenkomsten stad van de toekomst </a:t>
            </a:r>
          </a:p>
          <a:p>
            <a:pPr marL="171450" indent="-171450">
              <a:buFont typeface="Arial" pitchFamily="34" charset="0"/>
              <a:buChar char="•"/>
              <a:defRPr/>
            </a:pPr>
            <a:r>
              <a:rPr lang="nl-NL" sz="1300" dirty="0">
                <a:ea typeface="Calibri" pitchFamily="34" charset="0"/>
                <a:cs typeface="Arial" charset="0"/>
              </a:rPr>
              <a:t>Bijeenkomsten specialisatie</a:t>
            </a:r>
          </a:p>
        </p:txBody>
      </p:sp>
      <p:sp>
        <p:nvSpPr>
          <p:cNvPr id="28" name="Text Box 17"/>
          <p:cNvSpPr txBox="1">
            <a:spLocks noChangeArrowheads="1"/>
          </p:cNvSpPr>
          <p:nvPr/>
        </p:nvSpPr>
        <p:spPr bwMode="auto">
          <a:xfrm>
            <a:off x="7026476" y="925670"/>
            <a:ext cx="4570157" cy="1308050"/>
          </a:xfrm>
          <a:prstGeom prst="rect">
            <a:avLst/>
          </a:prstGeom>
          <a:noFill/>
          <a:ln w="9525">
            <a:solidFill>
              <a:schemeClr val="tx1"/>
            </a:solidFill>
            <a:miter lim="800000"/>
            <a:headEnd/>
            <a:tailEnd/>
          </a:ln>
          <a:effectLst/>
        </p:spPr>
        <p:txBody>
          <a:bodyPr wrap="square">
            <a:spAutoFit/>
          </a:bodyPr>
          <a:lstStyle/>
          <a:p>
            <a:pPr>
              <a:spcBef>
                <a:spcPct val="50000"/>
              </a:spcBef>
              <a:defRPr/>
            </a:pPr>
            <a:r>
              <a:rPr lang="nl-NL" sz="1400" b="1" dirty="0">
                <a:solidFill>
                  <a:srgbClr val="000644"/>
                </a:solidFill>
                <a:latin typeface="Arial" panose="020B0604020202020204" pitchFamily="34" charset="0"/>
                <a:cs typeface="Arial" panose="020B0604020202020204" pitchFamily="34" charset="0"/>
              </a:rPr>
              <a:t>Samenwerking</a:t>
            </a:r>
            <a:r>
              <a:rPr lang="nl-NL" sz="1200" b="1" dirty="0">
                <a:solidFill>
                  <a:srgbClr val="CCFF33"/>
                </a:solidFill>
                <a:latin typeface="Arial" pitchFamily="36" charset="0"/>
                <a:cs typeface="ＭＳ Ｐゴシック" pitchFamily="36" charset="-128"/>
              </a:rPr>
              <a:t>		 </a:t>
            </a:r>
          </a:p>
          <a:p>
            <a:pPr marL="171450" indent="-171450" eaLnBrk="0" hangingPunct="0">
              <a:buFont typeface="Arial" pitchFamily="34" charset="0"/>
              <a:buChar char="•"/>
            </a:pPr>
            <a:r>
              <a:rPr lang="nl-NL" sz="1300" dirty="0">
                <a:latin typeface="Arial" panose="020B0604020202020204" pitchFamily="34" charset="0"/>
                <a:ea typeface="Calibri" pitchFamily="34" charset="0"/>
                <a:cs typeface="Arial" panose="020B0604020202020204" pitchFamily="34" charset="0"/>
              </a:rPr>
              <a:t>Deze opdracht maak je alleen. </a:t>
            </a:r>
          </a:p>
          <a:p>
            <a:pPr marL="171450" indent="-171450" eaLnBrk="0" hangingPunct="0">
              <a:buFont typeface="Arial" pitchFamily="34" charset="0"/>
              <a:buChar char="•"/>
            </a:pPr>
            <a:r>
              <a:rPr lang="nl-NL" sz="1300" dirty="0">
                <a:latin typeface="Arial" panose="020B0604020202020204" pitchFamily="34" charset="0"/>
                <a:ea typeface="Calibri" pitchFamily="34" charset="0"/>
                <a:cs typeface="Arial" panose="020B0604020202020204" pitchFamily="34" charset="0"/>
              </a:rPr>
              <a:t>Plaats je product op Teams.</a:t>
            </a:r>
          </a:p>
          <a:p>
            <a:pPr marL="171450" indent="-171450" eaLnBrk="0" hangingPunct="0">
              <a:buFont typeface="Arial" pitchFamily="34" charset="0"/>
              <a:buChar char="•"/>
            </a:pPr>
            <a:r>
              <a:rPr lang="nl-NL" sz="1300" dirty="0">
                <a:latin typeface="Arial" panose="020B0604020202020204" pitchFamily="34" charset="0"/>
                <a:ea typeface="Calibri" pitchFamily="34" charset="0"/>
                <a:cs typeface="Arial" panose="020B0604020202020204" pitchFamily="34" charset="0"/>
              </a:rPr>
              <a:t>Bekijk leerproducten van anderen en geef feedback tijdens feedback </a:t>
            </a:r>
            <a:r>
              <a:rPr lang="nl-NL" sz="1300" dirty="0" err="1">
                <a:latin typeface="Arial" panose="020B0604020202020204" pitchFamily="34" charset="0"/>
                <a:ea typeface="Calibri" pitchFamily="34" charset="0"/>
                <a:cs typeface="Arial" panose="020B0604020202020204" pitchFamily="34" charset="0"/>
              </a:rPr>
              <a:t>friends</a:t>
            </a:r>
            <a:endParaRPr lang="nl-NL" sz="1300" dirty="0">
              <a:latin typeface="Arial" panose="020B0604020202020204" pitchFamily="34" charset="0"/>
              <a:ea typeface="Calibri" pitchFamily="34" charset="0"/>
              <a:cs typeface="Arial" panose="020B0604020202020204" pitchFamily="34" charset="0"/>
            </a:endParaRPr>
          </a:p>
          <a:p>
            <a:pPr marL="171450" indent="-171450" eaLnBrk="0" hangingPunct="0">
              <a:buFont typeface="Arial" pitchFamily="34" charset="0"/>
              <a:buChar char="•"/>
            </a:pPr>
            <a:r>
              <a:rPr lang="nl-NL" sz="1300" dirty="0">
                <a:latin typeface="Arial" panose="020B0604020202020204" pitchFamily="34" charset="0"/>
                <a:ea typeface="Calibri" pitchFamily="34" charset="0"/>
                <a:cs typeface="Arial" panose="020B0604020202020204" pitchFamily="34" charset="0"/>
              </a:rPr>
              <a:t>Deadline product: </a:t>
            </a:r>
            <a:r>
              <a:rPr lang="nl-NL" sz="1300" b="1" dirty="0">
                <a:latin typeface="Arial" panose="020B0604020202020204" pitchFamily="34" charset="0"/>
                <a:ea typeface="Calibri" pitchFamily="34" charset="0"/>
                <a:cs typeface="Arial" panose="020B0604020202020204" pitchFamily="34" charset="0"/>
              </a:rPr>
              <a:t>03-03-2023</a:t>
            </a:r>
          </a:p>
        </p:txBody>
      </p:sp>
      <p:pic>
        <p:nvPicPr>
          <p:cNvPr id="29" name="Afbeelding 28"/>
          <p:cNvPicPr>
            <a:picLocks noChangeAspect="1"/>
          </p:cNvPicPr>
          <p:nvPr/>
        </p:nvPicPr>
        <p:blipFill rotWithShape="1">
          <a:blip r:embed="rId5"/>
          <a:srcRect l="21805" r="10840"/>
          <a:stretch/>
        </p:blipFill>
        <p:spPr>
          <a:xfrm>
            <a:off x="746955" y="899590"/>
            <a:ext cx="385812" cy="531573"/>
          </a:xfrm>
          <a:prstGeom prst="rect">
            <a:avLst/>
          </a:prstGeom>
        </p:spPr>
      </p:pic>
      <p:pic>
        <p:nvPicPr>
          <p:cNvPr id="30" name="Afbeelding 29"/>
          <p:cNvPicPr>
            <a:picLocks noChangeAspect="1"/>
          </p:cNvPicPr>
          <p:nvPr/>
        </p:nvPicPr>
        <p:blipFill>
          <a:blip r:embed="rId6"/>
          <a:stretch>
            <a:fillRect/>
          </a:stretch>
        </p:blipFill>
        <p:spPr>
          <a:xfrm>
            <a:off x="805633" y="2257792"/>
            <a:ext cx="263290" cy="321303"/>
          </a:xfrm>
          <a:prstGeom prst="rect">
            <a:avLst/>
          </a:prstGeom>
        </p:spPr>
      </p:pic>
      <p:pic>
        <p:nvPicPr>
          <p:cNvPr id="31" name="Afbeelding 30"/>
          <p:cNvPicPr>
            <a:picLocks noChangeAspect="1"/>
          </p:cNvPicPr>
          <p:nvPr/>
        </p:nvPicPr>
        <p:blipFill>
          <a:blip r:embed="rId7"/>
          <a:stretch>
            <a:fillRect/>
          </a:stretch>
        </p:blipFill>
        <p:spPr>
          <a:xfrm>
            <a:off x="804137" y="3345943"/>
            <a:ext cx="266283" cy="416301"/>
          </a:xfrm>
          <a:prstGeom prst="rect">
            <a:avLst/>
          </a:prstGeom>
        </p:spPr>
      </p:pic>
      <p:pic>
        <p:nvPicPr>
          <p:cNvPr id="32" name="Afbeelding 31"/>
          <p:cNvPicPr>
            <a:picLocks noChangeAspect="1"/>
          </p:cNvPicPr>
          <p:nvPr/>
        </p:nvPicPr>
        <p:blipFill>
          <a:blip r:embed="rId8"/>
          <a:stretch>
            <a:fillRect/>
          </a:stretch>
        </p:blipFill>
        <p:spPr>
          <a:xfrm>
            <a:off x="6532833" y="925670"/>
            <a:ext cx="385812" cy="263054"/>
          </a:xfrm>
          <a:prstGeom prst="rect">
            <a:avLst/>
          </a:prstGeom>
        </p:spPr>
      </p:pic>
      <p:pic>
        <p:nvPicPr>
          <p:cNvPr id="33" name="Afbeelding 32"/>
          <p:cNvPicPr>
            <a:picLocks noChangeAspect="1"/>
          </p:cNvPicPr>
          <p:nvPr/>
        </p:nvPicPr>
        <p:blipFill>
          <a:blip r:embed="rId9"/>
          <a:stretch>
            <a:fillRect/>
          </a:stretch>
        </p:blipFill>
        <p:spPr>
          <a:xfrm>
            <a:off x="6576882" y="3611245"/>
            <a:ext cx="299225" cy="290796"/>
          </a:xfrm>
          <a:prstGeom prst="rect">
            <a:avLst/>
          </a:prstGeom>
        </p:spPr>
      </p:pic>
      <p:pic>
        <p:nvPicPr>
          <p:cNvPr id="34" name="Afbeelding 33"/>
          <p:cNvPicPr>
            <a:picLocks noChangeAspect="1"/>
          </p:cNvPicPr>
          <p:nvPr/>
        </p:nvPicPr>
        <p:blipFill rotWithShape="1">
          <a:blip r:embed="rId10"/>
          <a:srcRect l="17050" t="33024" r="61669" b="30375"/>
          <a:stretch/>
        </p:blipFill>
        <p:spPr>
          <a:xfrm>
            <a:off x="6575370" y="2573447"/>
            <a:ext cx="300737" cy="290796"/>
          </a:xfrm>
          <a:prstGeom prst="rect">
            <a:avLst/>
          </a:prstGeom>
        </p:spPr>
      </p:pic>
      <p:pic>
        <p:nvPicPr>
          <p:cNvPr id="18" name="Picture 6" descr="Afbeeldingsresultaat voor milieu impact vliegen">
            <a:extLst>
              <a:ext uri="{FF2B5EF4-FFF2-40B4-BE49-F238E27FC236}">
                <a16:creationId xmlns:a16="http://schemas.microsoft.com/office/drawing/2014/main" id="{D191298C-F8E0-4E59-90D8-681962A5A3E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76107" y="4982419"/>
            <a:ext cx="1398955" cy="139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212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200" b="1" dirty="0">
                <a:solidFill>
                  <a:srgbClr val="B8A1FF"/>
                </a:solidFill>
                <a:latin typeface="Arial"/>
                <a:cs typeface="Arial"/>
              </a:rPr>
              <a:t>Les 1 – Uitdagingen</a:t>
            </a:r>
            <a:endParaRPr lang="nl-NL" sz="3200" dirty="0">
              <a:solidFill>
                <a:srgbClr val="B8A1FF"/>
              </a:solidFill>
              <a:latin typeface="Arial"/>
              <a:cs typeface="Arial"/>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a:solidFill>
                  <a:srgbClr val="000644"/>
                </a:solidFill>
                <a:latin typeface="Arial" panose="020B0604020202020204" pitchFamily="34" charset="0"/>
                <a:cs typeface="Arial" panose="020B0604020202020204" pitchFamily="34" charset="0"/>
              </a:rPr>
              <a:t>Specialisatie Vrijetijd</a:t>
            </a:r>
          </a:p>
          <a:p>
            <a:pPr marL="0" indent="0">
              <a:buNone/>
            </a:pPr>
            <a:endParaRPr lang="nl-NL" sz="1200" b="1">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407899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a:cs typeface="Arial"/>
              </a:rPr>
              <a:t>Begrippen</a:t>
            </a:r>
          </a:p>
          <a:p>
            <a:pPr>
              <a:buFont typeface="Wingdings" panose="05000000000000000000" pitchFamily="2" charset="2"/>
              <a:buChar char="ü"/>
            </a:pPr>
            <a:r>
              <a:rPr lang="nl-NL" sz="1800" dirty="0">
                <a:latin typeface="Arial"/>
                <a:cs typeface="Arial"/>
              </a:rPr>
              <a:t>Uitdagingen</a:t>
            </a:r>
          </a:p>
          <a:p>
            <a:pPr>
              <a:buFont typeface="Wingdings" panose="05000000000000000000" pitchFamily="2" charset="2"/>
              <a:buChar char="ü"/>
            </a:pPr>
            <a:r>
              <a:rPr lang="nl-NL" sz="1800" dirty="0">
                <a:latin typeface="Arial"/>
                <a:cs typeface="Arial"/>
              </a:rPr>
              <a:t>Vrijetijd</a:t>
            </a: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1453261167"/>
              </p:ext>
            </p:extLst>
          </p:nvPr>
        </p:nvGraphicFramePr>
        <p:xfrm>
          <a:off x="2032961" y="6161520"/>
          <a:ext cx="7409013"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688594">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65000"/>
                            </a:schemeClr>
                          </a:solidFill>
                        </a:rPr>
                        <a:t>Week 1</a:t>
                      </a:r>
                      <a:endParaRPr lang="nl-NL" sz="1200" b="1" kern="1200" dirty="0">
                        <a:solidFill>
                          <a:schemeClr val="bg1">
                            <a:lumMod val="6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tx1"/>
                          </a:solidFill>
                        </a:rPr>
                        <a:t>Week 2</a:t>
                      </a:r>
                      <a:endParaRPr lang="nl-NL" sz="1200" b="1" kern="1200" dirty="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Verantwoording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72477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kstvak 20"/>
          <p:cNvSpPr txBox="1"/>
          <p:nvPr/>
        </p:nvSpPr>
        <p:spPr>
          <a:xfrm>
            <a:off x="1309544" y="222240"/>
            <a:ext cx="7894149" cy="523220"/>
          </a:xfrm>
          <a:prstGeom prst="rect">
            <a:avLst/>
          </a:prstGeom>
          <a:noFill/>
        </p:spPr>
        <p:txBody>
          <a:bodyPr wrap="square" rtlCol="0">
            <a:spAutoFit/>
          </a:bodyPr>
          <a:lstStyle/>
          <a:p>
            <a:r>
              <a:rPr lang="nl-NL" sz="2800" dirty="0">
                <a:latin typeface="Arial" panose="020B0604020202020204" pitchFamily="34" charset="0"/>
                <a:cs typeface="Arial" panose="020B0604020202020204" pitchFamily="34" charset="0"/>
              </a:rPr>
              <a:t>2324 SVT LA2 Trends en ontwikkelingen VT</a:t>
            </a:r>
          </a:p>
        </p:txBody>
      </p:sp>
      <p:sp>
        <p:nvSpPr>
          <p:cNvPr id="23" name="Text Box 7"/>
          <p:cNvSpPr txBox="1">
            <a:spLocks noChangeArrowheads="1"/>
          </p:cNvSpPr>
          <p:nvPr/>
        </p:nvSpPr>
        <p:spPr bwMode="auto">
          <a:xfrm>
            <a:off x="1309544" y="925670"/>
            <a:ext cx="4943772" cy="11079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400" b="1" dirty="0">
                <a:solidFill>
                  <a:srgbClr val="000644"/>
                </a:solidFill>
                <a:latin typeface="Arial" panose="020B0604020202020204" pitchFamily="34" charset="0"/>
                <a:cs typeface="Arial" panose="020B0604020202020204" pitchFamily="34" charset="0"/>
              </a:rPr>
              <a:t>Leerdoel </a:t>
            </a:r>
          </a:p>
          <a:p>
            <a:pPr marL="171450" indent="-171450" eaLnBrk="0" hangingPunct="0">
              <a:buFont typeface="Arial" panose="020B0604020202020204" pitchFamily="34" charset="0"/>
              <a:buChar char="•"/>
            </a:pPr>
            <a:r>
              <a:rPr lang="nl-NL" sz="1300" dirty="0"/>
              <a:t>Je kunt onderzoek doen naar de maatschappelijke trends en ontwikkelingen op het gebied van vrijetijdsbesteding.</a:t>
            </a:r>
          </a:p>
          <a:p>
            <a:pPr marL="171450" indent="-171450" eaLnBrk="0" hangingPunct="0">
              <a:buFont typeface="Arial" panose="020B0604020202020204" pitchFamily="34" charset="0"/>
              <a:buChar char="•"/>
            </a:pPr>
            <a:r>
              <a:rPr lang="nl-NL" sz="1300" dirty="0"/>
              <a:t>Je kunt voorbeelden geven van trends en ontwikkelingen (T&amp;O) op het gebied van vrijetijdsbesteding.</a:t>
            </a:r>
          </a:p>
        </p:txBody>
      </p:sp>
      <p:sp>
        <p:nvSpPr>
          <p:cNvPr id="24" name="Text Box 8"/>
          <p:cNvSpPr txBox="1">
            <a:spLocks noChangeArrowheads="1"/>
          </p:cNvSpPr>
          <p:nvPr/>
        </p:nvSpPr>
        <p:spPr bwMode="auto">
          <a:xfrm>
            <a:off x="1319087" y="2421220"/>
            <a:ext cx="4943772" cy="907941"/>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400" b="1" dirty="0">
                <a:solidFill>
                  <a:srgbClr val="000644"/>
                </a:solidFill>
                <a:latin typeface="Arial" panose="020B0604020202020204" pitchFamily="34" charset="0"/>
                <a:cs typeface="Arial" panose="020B0604020202020204" pitchFamily="34" charset="0"/>
              </a:rPr>
              <a:t>Product </a:t>
            </a:r>
          </a:p>
          <a:p>
            <a:pPr eaLnBrk="0" hangingPunct="0"/>
            <a:r>
              <a:rPr lang="nl-NL" sz="1300" dirty="0">
                <a:ea typeface="Calibri" pitchFamily="34" charset="0"/>
                <a:cs typeface="Arial" charset="0"/>
              </a:rPr>
              <a:t>Een verslag met daarin per maatschappelijke uitdaging minimaal 2 uitgewerkte T&amp;O onderbouwd met actuele en betrouwbare bronnen. </a:t>
            </a:r>
          </a:p>
        </p:txBody>
      </p:sp>
      <p:sp>
        <p:nvSpPr>
          <p:cNvPr id="25" name="Text Box 9"/>
          <p:cNvSpPr txBox="1">
            <a:spLocks noChangeArrowheads="1"/>
          </p:cNvSpPr>
          <p:nvPr/>
        </p:nvSpPr>
        <p:spPr bwMode="auto">
          <a:xfrm>
            <a:off x="1319087" y="3516662"/>
            <a:ext cx="4943772" cy="2108269"/>
          </a:xfrm>
          <a:prstGeom prst="rect">
            <a:avLst/>
          </a:prstGeom>
          <a:solidFill>
            <a:schemeClr val="bg1"/>
          </a:solidFill>
          <a:ln w="9525">
            <a:solidFill>
              <a:schemeClr val="tx1"/>
            </a:solidFill>
            <a:miter lim="800000"/>
            <a:headEnd/>
            <a:tailEnd/>
          </a:ln>
        </p:spPr>
        <p:txBody>
          <a:bodyPr wrap="square">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a:spcBef>
                <a:spcPct val="50000"/>
              </a:spcBef>
            </a:pPr>
            <a:r>
              <a:rPr lang="nl-NL" sz="1400" b="1" dirty="0">
                <a:solidFill>
                  <a:srgbClr val="000644"/>
                </a:solidFill>
                <a:latin typeface="Arial" panose="020B0604020202020204" pitchFamily="34" charset="0"/>
                <a:cs typeface="Arial" panose="020B0604020202020204" pitchFamily="34" charset="0"/>
              </a:rPr>
              <a:t>Stappen</a:t>
            </a:r>
            <a:r>
              <a:rPr lang="nl-NL" sz="1200" b="1" dirty="0">
                <a:solidFill>
                  <a:srgbClr val="CCFF33"/>
                </a:solidFill>
              </a:rPr>
              <a:t>			</a:t>
            </a:r>
          </a:p>
          <a:p>
            <a:pPr marL="171450" indent="-171450" eaLnBrk="0" hangingPunct="0">
              <a:buFont typeface="Arial" pitchFamily="34" charset="0"/>
              <a:buChar char="•"/>
              <a:defRPr/>
            </a:pPr>
            <a:r>
              <a:rPr lang="nl-NL" sz="1300" dirty="0">
                <a:ea typeface="Calibri" pitchFamily="34" charset="0"/>
                <a:cs typeface="Arial" charset="0"/>
              </a:rPr>
              <a:t>In totaal ga je op zoek naar minimaal 6 T&amp;O op het gebied van vrijetijdsbesteding.</a:t>
            </a:r>
          </a:p>
          <a:p>
            <a:pPr marL="171450" indent="-171450" eaLnBrk="0" hangingPunct="0">
              <a:buFont typeface="Arial" pitchFamily="34" charset="0"/>
              <a:buChar char="•"/>
              <a:defRPr/>
            </a:pPr>
            <a:r>
              <a:rPr lang="nl-NL" sz="1300" dirty="0">
                <a:ea typeface="Calibri" pitchFamily="34" charset="0"/>
                <a:cs typeface="Arial" charset="0"/>
              </a:rPr>
              <a:t>Koppel de 6 T&amp;O op het gebied van vrijetijdsbesteding aan de uitdagingen/problemen van de stad van de toekomst. </a:t>
            </a:r>
          </a:p>
          <a:p>
            <a:pPr marL="171450" indent="-171450" eaLnBrk="0" hangingPunct="0">
              <a:buFont typeface="Arial" pitchFamily="34" charset="0"/>
              <a:buChar char="•"/>
              <a:defRPr/>
            </a:pPr>
            <a:r>
              <a:rPr lang="nl-NL" sz="1300" dirty="0">
                <a:ea typeface="Calibri" pitchFamily="34" charset="0"/>
                <a:cs typeface="Arial" charset="0"/>
              </a:rPr>
              <a:t>Onderbouw de T&amp;O met actuele en betrouwbare bronnen.</a:t>
            </a:r>
          </a:p>
          <a:p>
            <a:pPr marL="171450" indent="-171450" eaLnBrk="0" hangingPunct="0">
              <a:buFont typeface="Arial" pitchFamily="34" charset="0"/>
              <a:buChar char="•"/>
              <a:defRPr/>
            </a:pPr>
            <a:r>
              <a:rPr lang="nl-NL" sz="1300" dirty="0">
                <a:ea typeface="Calibri" pitchFamily="34" charset="0"/>
                <a:cs typeface="Arial" charset="0"/>
              </a:rPr>
              <a:t>Beschrijf per T&amp;O waarom het belangrijk is voor de stad van de toekomst</a:t>
            </a:r>
          </a:p>
          <a:p>
            <a:pPr marL="171450" indent="-171450" eaLnBrk="0" hangingPunct="0">
              <a:buFont typeface="Arial" pitchFamily="34" charset="0"/>
              <a:buChar char="•"/>
              <a:defRPr/>
            </a:pPr>
            <a:r>
              <a:rPr lang="nl-NL" sz="1300" dirty="0">
                <a:ea typeface="Calibri" pitchFamily="34" charset="0"/>
                <a:cs typeface="Arial" charset="0"/>
              </a:rPr>
              <a:t>Denk hierbij aan de behandelde thema’s zoals ‘robotisering’, ‘de 4e Industriële Revolutie’ en ‘The Internet of </a:t>
            </a:r>
            <a:r>
              <a:rPr lang="nl-NL" sz="1300" dirty="0" err="1">
                <a:ea typeface="Calibri" pitchFamily="34" charset="0"/>
                <a:cs typeface="Arial" charset="0"/>
              </a:rPr>
              <a:t>Things</a:t>
            </a:r>
            <a:r>
              <a:rPr lang="nl-NL" sz="1300" dirty="0">
                <a:ea typeface="Calibri" pitchFamily="34" charset="0"/>
                <a:cs typeface="Arial" charset="0"/>
              </a:rPr>
              <a:t>’.</a:t>
            </a:r>
          </a:p>
        </p:txBody>
      </p:sp>
      <p:sp>
        <p:nvSpPr>
          <p:cNvPr id="26" name="Text Box 14"/>
          <p:cNvSpPr txBox="1">
            <a:spLocks noChangeArrowheads="1"/>
          </p:cNvSpPr>
          <p:nvPr/>
        </p:nvSpPr>
        <p:spPr bwMode="auto">
          <a:xfrm>
            <a:off x="7026476" y="3597424"/>
            <a:ext cx="4570157" cy="707886"/>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400" b="1" dirty="0">
                <a:solidFill>
                  <a:srgbClr val="000644"/>
                </a:solidFill>
                <a:latin typeface="Arial" panose="020B0604020202020204" pitchFamily="34" charset="0"/>
                <a:cs typeface="Arial" panose="020B0604020202020204" pitchFamily="34" charset="0"/>
              </a:rPr>
              <a:t>Bronnen</a:t>
            </a:r>
          </a:p>
          <a:p>
            <a:pPr marL="0" indent="0">
              <a:defRPr/>
            </a:pPr>
            <a:r>
              <a:rPr lang="nl-NL" sz="1300" dirty="0">
                <a:latin typeface="Arial" panose="020B0604020202020204" pitchFamily="34" charset="0"/>
                <a:ea typeface="Calibri" pitchFamily="34" charset="0"/>
                <a:cs typeface="Arial" panose="020B0604020202020204" pitchFamily="34" charset="0"/>
                <a:hlinkClick r:id="rId2"/>
              </a:rPr>
              <a:t>https://www.cbs.nl/nl-nl/publicatie/2018/47/trendrapport-toerisme-recreatie-en-vrije-tijd-2018</a:t>
            </a:r>
            <a:r>
              <a:rPr lang="nl-NL" sz="1300" dirty="0">
                <a:latin typeface="Arial" panose="020B0604020202020204" pitchFamily="34" charset="0"/>
                <a:ea typeface="Calibri" pitchFamily="34" charset="0"/>
                <a:cs typeface="Arial" panose="020B0604020202020204" pitchFamily="34" charset="0"/>
              </a:rPr>
              <a:t>  </a:t>
            </a:r>
          </a:p>
        </p:txBody>
      </p:sp>
      <p:sp>
        <p:nvSpPr>
          <p:cNvPr id="27" name="Text Box 14"/>
          <p:cNvSpPr txBox="1">
            <a:spLocks noChangeArrowheads="1"/>
          </p:cNvSpPr>
          <p:nvPr/>
        </p:nvSpPr>
        <p:spPr bwMode="auto">
          <a:xfrm>
            <a:off x="7026476" y="2573447"/>
            <a:ext cx="4570157" cy="707886"/>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400" b="1" dirty="0">
                <a:solidFill>
                  <a:srgbClr val="000644"/>
                </a:solidFill>
                <a:latin typeface="Arial" panose="020B0604020202020204" pitchFamily="34" charset="0"/>
                <a:cs typeface="Arial" panose="020B0604020202020204" pitchFamily="34" charset="0"/>
              </a:rPr>
              <a:t>Bijeenkomsten</a:t>
            </a:r>
          </a:p>
          <a:p>
            <a:pPr marL="171450" indent="-171450">
              <a:buFont typeface="Arial" pitchFamily="34" charset="0"/>
              <a:buChar char="•"/>
              <a:defRPr/>
            </a:pPr>
            <a:r>
              <a:rPr lang="nl-NL" sz="1300" dirty="0">
                <a:ea typeface="Calibri" pitchFamily="34" charset="0"/>
                <a:cs typeface="Arial" charset="0"/>
              </a:rPr>
              <a:t>Bijeenkomsten specialisatie</a:t>
            </a:r>
          </a:p>
          <a:p>
            <a:pPr marL="171450" indent="-171450">
              <a:buFont typeface="Arial" pitchFamily="34" charset="0"/>
              <a:buChar char="•"/>
              <a:defRPr/>
            </a:pPr>
            <a:r>
              <a:rPr lang="nl-NL" sz="1300" dirty="0">
                <a:ea typeface="Calibri" pitchFamily="34" charset="0"/>
                <a:cs typeface="Arial" charset="0"/>
              </a:rPr>
              <a:t>Bijeenkomsten 4e Industriële Revolutie</a:t>
            </a:r>
          </a:p>
        </p:txBody>
      </p:sp>
      <p:sp>
        <p:nvSpPr>
          <p:cNvPr id="28" name="Text Box 17"/>
          <p:cNvSpPr txBox="1">
            <a:spLocks noChangeArrowheads="1"/>
          </p:cNvSpPr>
          <p:nvPr/>
        </p:nvSpPr>
        <p:spPr bwMode="auto">
          <a:xfrm>
            <a:off x="7026476" y="925670"/>
            <a:ext cx="4570157" cy="1308050"/>
          </a:xfrm>
          <a:prstGeom prst="rect">
            <a:avLst/>
          </a:prstGeom>
          <a:noFill/>
          <a:ln w="9525">
            <a:solidFill>
              <a:schemeClr val="tx1"/>
            </a:solidFill>
            <a:miter lim="800000"/>
            <a:headEnd/>
            <a:tailEnd/>
          </a:ln>
          <a:effectLst/>
        </p:spPr>
        <p:txBody>
          <a:bodyPr wrap="square">
            <a:spAutoFit/>
          </a:bodyPr>
          <a:lstStyle/>
          <a:p>
            <a:pPr>
              <a:spcBef>
                <a:spcPct val="50000"/>
              </a:spcBef>
              <a:defRPr/>
            </a:pPr>
            <a:r>
              <a:rPr lang="nl-NL" sz="1400" b="1" dirty="0">
                <a:solidFill>
                  <a:srgbClr val="000644"/>
                </a:solidFill>
                <a:latin typeface="Arial" panose="020B0604020202020204" pitchFamily="34" charset="0"/>
                <a:cs typeface="Arial" panose="020B0604020202020204" pitchFamily="34" charset="0"/>
              </a:rPr>
              <a:t>Samenwerking</a:t>
            </a:r>
            <a:r>
              <a:rPr lang="nl-NL" sz="1200" b="1" dirty="0">
                <a:solidFill>
                  <a:srgbClr val="CCFF33"/>
                </a:solidFill>
                <a:latin typeface="Arial" pitchFamily="36" charset="0"/>
                <a:cs typeface="ＭＳ Ｐゴシック" pitchFamily="36" charset="-128"/>
              </a:rPr>
              <a:t>		 </a:t>
            </a:r>
          </a:p>
          <a:p>
            <a:pPr marL="171450" indent="-171450" eaLnBrk="0" hangingPunct="0">
              <a:buFont typeface="Arial" pitchFamily="34" charset="0"/>
              <a:buChar char="•"/>
            </a:pPr>
            <a:r>
              <a:rPr lang="nl-NL" sz="1300" dirty="0">
                <a:latin typeface="Arial" panose="020B0604020202020204" pitchFamily="34" charset="0"/>
                <a:ea typeface="Calibri" pitchFamily="34" charset="0"/>
                <a:cs typeface="Arial" panose="020B0604020202020204" pitchFamily="34" charset="0"/>
              </a:rPr>
              <a:t>Deze opdracht maak je alleen. </a:t>
            </a:r>
          </a:p>
          <a:p>
            <a:pPr marL="171450" indent="-171450" eaLnBrk="0" hangingPunct="0">
              <a:buFont typeface="Arial" pitchFamily="34" charset="0"/>
              <a:buChar char="•"/>
            </a:pPr>
            <a:r>
              <a:rPr lang="nl-NL" sz="1300" dirty="0">
                <a:latin typeface="Arial" panose="020B0604020202020204" pitchFamily="34" charset="0"/>
                <a:ea typeface="Calibri" pitchFamily="34" charset="0"/>
                <a:cs typeface="Arial" panose="020B0604020202020204" pitchFamily="34" charset="0"/>
              </a:rPr>
              <a:t>Plaats je product op Teams.</a:t>
            </a:r>
          </a:p>
          <a:p>
            <a:pPr marL="171450" indent="-171450" eaLnBrk="0" hangingPunct="0">
              <a:buFont typeface="Arial" pitchFamily="34" charset="0"/>
              <a:buChar char="•"/>
            </a:pPr>
            <a:r>
              <a:rPr lang="nl-NL" sz="1300" dirty="0">
                <a:latin typeface="Arial" panose="020B0604020202020204" pitchFamily="34" charset="0"/>
                <a:ea typeface="Calibri" pitchFamily="34" charset="0"/>
                <a:cs typeface="Arial" panose="020B0604020202020204" pitchFamily="34" charset="0"/>
              </a:rPr>
              <a:t>Bekijk leerproducten van anderen en geef feedback tijdens feedback </a:t>
            </a:r>
            <a:r>
              <a:rPr lang="nl-NL" sz="1300" dirty="0" err="1">
                <a:latin typeface="Arial" panose="020B0604020202020204" pitchFamily="34" charset="0"/>
                <a:ea typeface="Calibri" pitchFamily="34" charset="0"/>
                <a:cs typeface="Arial" panose="020B0604020202020204" pitchFamily="34" charset="0"/>
              </a:rPr>
              <a:t>friends</a:t>
            </a:r>
            <a:endParaRPr lang="nl-NL" sz="1300" dirty="0">
              <a:latin typeface="Arial" panose="020B0604020202020204" pitchFamily="34" charset="0"/>
              <a:ea typeface="Calibri" pitchFamily="34" charset="0"/>
              <a:cs typeface="Arial" panose="020B0604020202020204" pitchFamily="34" charset="0"/>
            </a:endParaRPr>
          </a:p>
          <a:p>
            <a:pPr marL="171450" indent="-171450" eaLnBrk="0" hangingPunct="0">
              <a:buFont typeface="Arial" pitchFamily="34" charset="0"/>
              <a:buChar char="•"/>
            </a:pPr>
            <a:r>
              <a:rPr lang="nl-NL" sz="1300" dirty="0">
                <a:latin typeface="Arial" panose="020B0604020202020204" pitchFamily="34" charset="0"/>
                <a:ea typeface="Calibri" pitchFamily="34" charset="0"/>
                <a:cs typeface="Arial" panose="020B0604020202020204" pitchFamily="34" charset="0"/>
              </a:rPr>
              <a:t>Deadline product: </a:t>
            </a:r>
            <a:r>
              <a:rPr lang="nl-NL" sz="1300" b="1" dirty="0">
                <a:latin typeface="Arial" panose="020B0604020202020204" pitchFamily="34" charset="0"/>
                <a:ea typeface="Calibri" pitchFamily="34" charset="0"/>
                <a:cs typeface="Arial" panose="020B0604020202020204" pitchFamily="34" charset="0"/>
              </a:rPr>
              <a:t>17-03-2023</a:t>
            </a:r>
          </a:p>
        </p:txBody>
      </p:sp>
      <p:pic>
        <p:nvPicPr>
          <p:cNvPr id="29" name="Afbeelding 28"/>
          <p:cNvPicPr>
            <a:picLocks noChangeAspect="1"/>
          </p:cNvPicPr>
          <p:nvPr/>
        </p:nvPicPr>
        <p:blipFill rotWithShape="1">
          <a:blip r:embed="rId3"/>
          <a:srcRect l="21805" r="10840"/>
          <a:stretch/>
        </p:blipFill>
        <p:spPr>
          <a:xfrm>
            <a:off x="746955" y="899590"/>
            <a:ext cx="385812" cy="531573"/>
          </a:xfrm>
          <a:prstGeom prst="rect">
            <a:avLst/>
          </a:prstGeom>
        </p:spPr>
      </p:pic>
      <p:pic>
        <p:nvPicPr>
          <p:cNvPr id="30" name="Afbeelding 29"/>
          <p:cNvPicPr>
            <a:picLocks noChangeAspect="1"/>
          </p:cNvPicPr>
          <p:nvPr/>
        </p:nvPicPr>
        <p:blipFill>
          <a:blip r:embed="rId4"/>
          <a:stretch>
            <a:fillRect/>
          </a:stretch>
        </p:blipFill>
        <p:spPr>
          <a:xfrm>
            <a:off x="807130" y="2421220"/>
            <a:ext cx="263290" cy="321303"/>
          </a:xfrm>
          <a:prstGeom prst="rect">
            <a:avLst/>
          </a:prstGeom>
        </p:spPr>
      </p:pic>
      <p:pic>
        <p:nvPicPr>
          <p:cNvPr id="31" name="Afbeelding 30"/>
          <p:cNvPicPr>
            <a:picLocks noChangeAspect="1"/>
          </p:cNvPicPr>
          <p:nvPr/>
        </p:nvPicPr>
        <p:blipFill>
          <a:blip r:embed="rId5"/>
          <a:stretch>
            <a:fillRect/>
          </a:stretch>
        </p:blipFill>
        <p:spPr>
          <a:xfrm>
            <a:off x="844478" y="3516662"/>
            <a:ext cx="266283" cy="416301"/>
          </a:xfrm>
          <a:prstGeom prst="rect">
            <a:avLst/>
          </a:prstGeom>
        </p:spPr>
      </p:pic>
      <p:pic>
        <p:nvPicPr>
          <p:cNvPr id="32" name="Afbeelding 31"/>
          <p:cNvPicPr>
            <a:picLocks noChangeAspect="1"/>
          </p:cNvPicPr>
          <p:nvPr/>
        </p:nvPicPr>
        <p:blipFill>
          <a:blip r:embed="rId6"/>
          <a:stretch>
            <a:fillRect/>
          </a:stretch>
        </p:blipFill>
        <p:spPr>
          <a:xfrm>
            <a:off x="6532833" y="925670"/>
            <a:ext cx="385812" cy="263054"/>
          </a:xfrm>
          <a:prstGeom prst="rect">
            <a:avLst/>
          </a:prstGeom>
        </p:spPr>
      </p:pic>
      <p:pic>
        <p:nvPicPr>
          <p:cNvPr id="33" name="Afbeelding 32"/>
          <p:cNvPicPr>
            <a:picLocks noChangeAspect="1"/>
          </p:cNvPicPr>
          <p:nvPr/>
        </p:nvPicPr>
        <p:blipFill>
          <a:blip r:embed="rId7"/>
          <a:stretch>
            <a:fillRect/>
          </a:stretch>
        </p:blipFill>
        <p:spPr>
          <a:xfrm>
            <a:off x="6576882" y="3611245"/>
            <a:ext cx="299225" cy="290796"/>
          </a:xfrm>
          <a:prstGeom prst="rect">
            <a:avLst/>
          </a:prstGeom>
        </p:spPr>
      </p:pic>
      <p:pic>
        <p:nvPicPr>
          <p:cNvPr id="34" name="Afbeelding 33"/>
          <p:cNvPicPr>
            <a:picLocks noChangeAspect="1"/>
          </p:cNvPicPr>
          <p:nvPr/>
        </p:nvPicPr>
        <p:blipFill rotWithShape="1">
          <a:blip r:embed="rId8"/>
          <a:srcRect l="17050" t="33024" r="61669" b="30375"/>
          <a:stretch/>
        </p:blipFill>
        <p:spPr>
          <a:xfrm>
            <a:off x="6575370" y="2573447"/>
            <a:ext cx="300737" cy="290796"/>
          </a:xfrm>
          <a:prstGeom prst="rect">
            <a:avLst/>
          </a:prstGeom>
        </p:spPr>
      </p:pic>
      <p:pic>
        <p:nvPicPr>
          <p:cNvPr id="1028" name="Picture 4" descr="Duurzaamheid - SeaWindAdventures.com">
            <a:extLst>
              <a:ext uri="{FF2B5EF4-FFF2-40B4-BE49-F238E27FC236}">
                <a16:creationId xmlns:a16="http://schemas.microsoft.com/office/drawing/2014/main" id="{CECB9A91-02E1-46F1-80B8-591509850F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6476" y="4621401"/>
            <a:ext cx="1393989" cy="1393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25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8629C-73DA-F2F5-4657-B6F303B37DF3}"/>
              </a:ext>
            </a:extLst>
          </p:cNvPr>
          <p:cNvSpPr>
            <a:spLocks noGrp="1"/>
          </p:cNvSpPr>
          <p:nvPr>
            <p:ph type="title"/>
          </p:nvPr>
        </p:nvSpPr>
        <p:spPr/>
        <p:txBody>
          <a:bodyPr/>
          <a:lstStyle/>
          <a:p>
            <a:endParaRPr lang="nl-NL" dirty="0"/>
          </a:p>
        </p:txBody>
      </p:sp>
      <p:pic>
        <p:nvPicPr>
          <p:cNvPr id="4" name="Afbeelding 3">
            <a:extLst>
              <a:ext uri="{FF2B5EF4-FFF2-40B4-BE49-F238E27FC236}">
                <a16:creationId xmlns:a16="http://schemas.microsoft.com/office/drawing/2014/main" id="{5A30B211-BB67-1BA0-A7AD-8AEE0B3DC96F}"/>
              </a:ext>
            </a:extLst>
          </p:cNvPr>
          <p:cNvPicPr>
            <a:picLocks noChangeAspect="1"/>
          </p:cNvPicPr>
          <p:nvPr/>
        </p:nvPicPr>
        <p:blipFill>
          <a:blip r:embed="rId2"/>
          <a:stretch>
            <a:fillRect/>
          </a:stretch>
        </p:blipFill>
        <p:spPr>
          <a:xfrm>
            <a:off x="548820" y="365125"/>
            <a:ext cx="10676644" cy="5509449"/>
          </a:xfrm>
          <a:prstGeom prst="rect">
            <a:avLst/>
          </a:prstGeom>
        </p:spPr>
      </p:pic>
    </p:spTree>
    <p:extLst>
      <p:ext uri="{BB962C8B-B14F-4D97-AF65-F5344CB8AC3E}">
        <p14:creationId xmlns:p14="http://schemas.microsoft.com/office/powerpoint/2010/main" val="1033257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27E24D-4EDB-CC08-978C-50C1812E2013}"/>
              </a:ext>
            </a:extLst>
          </p:cNvPr>
          <p:cNvSpPr>
            <a:spLocks noGrp="1"/>
          </p:cNvSpPr>
          <p:nvPr>
            <p:ph type="title"/>
          </p:nvPr>
        </p:nvSpPr>
        <p:spPr>
          <a:xfrm>
            <a:off x="1002890" y="1544996"/>
            <a:ext cx="10064299" cy="1735045"/>
          </a:xfrm>
        </p:spPr>
        <p:txBody>
          <a:bodyPr>
            <a:normAutofit fontScale="90000"/>
          </a:bodyPr>
          <a:lstStyle/>
          <a:p>
            <a:r>
              <a:rPr lang="nl-NL" b="1" dirty="0">
                <a:solidFill>
                  <a:srgbClr val="7030A0"/>
                </a:solidFill>
              </a:rPr>
              <a:t>Wat zijn de grootste uitdagingen in stad van de toekomst, in relatie tot vrije tijd?</a:t>
            </a:r>
            <a:br>
              <a:rPr lang="nl-NL" b="1" dirty="0">
                <a:solidFill>
                  <a:srgbClr val="7030A0"/>
                </a:solidFill>
              </a:rPr>
            </a:br>
            <a:br>
              <a:rPr lang="nl-NL" b="1" dirty="0">
                <a:solidFill>
                  <a:srgbClr val="7030A0"/>
                </a:solidFill>
              </a:rPr>
            </a:br>
            <a:r>
              <a:rPr lang="nl-NL" b="1" dirty="0">
                <a:solidFill>
                  <a:srgbClr val="7030A0"/>
                </a:solidFill>
              </a:rPr>
              <a:t>https://nos.nl/nieuwsuur/video/2368082-zo-ziet-de-nederlandse-bevolking-eruit-in-2050</a:t>
            </a:r>
          </a:p>
        </p:txBody>
      </p:sp>
    </p:spTree>
    <p:extLst>
      <p:ext uri="{BB962C8B-B14F-4D97-AF65-F5344CB8AC3E}">
        <p14:creationId xmlns:p14="http://schemas.microsoft.com/office/powerpoint/2010/main" val="886919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5E720-67F0-4AFC-846F-2313901FEBFC}"/>
              </a:ext>
            </a:extLst>
          </p:cNvPr>
          <p:cNvSpPr>
            <a:spLocks noGrp="1"/>
          </p:cNvSpPr>
          <p:nvPr>
            <p:ph type="title"/>
          </p:nvPr>
        </p:nvSpPr>
        <p:spPr/>
        <p:txBody>
          <a:bodyPr/>
          <a:lstStyle/>
          <a:p>
            <a:r>
              <a:rPr lang="nl-NL" u="sng" dirty="0"/>
              <a:t>Opdracht</a:t>
            </a:r>
            <a:br>
              <a:rPr lang="nl-NL" u="sng" dirty="0"/>
            </a:br>
            <a:r>
              <a:rPr lang="nl-NL" dirty="0"/>
              <a:t>0-meting</a:t>
            </a:r>
          </a:p>
        </p:txBody>
      </p:sp>
      <p:sp>
        <p:nvSpPr>
          <p:cNvPr id="3" name="Tekstvak 2">
            <a:extLst>
              <a:ext uri="{FF2B5EF4-FFF2-40B4-BE49-F238E27FC236}">
                <a16:creationId xmlns:a16="http://schemas.microsoft.com/office/drawing/2014/main" id="{16770DE9-EFE3-4456-A580-9AC2D84575B6}"/>
              </a:ext>
            </a:extLst>
          </p:cNvPr>
          <p:cNvSpPr txBox="1"/>
          <p:nvPr/>
        </p:nvSpPr>
        <p:spPr>
          <a:xfrm>
            <a:off x="737912" y="1631694"/>
            <a:ext cx="10886698" cy="5632311"/>
          </a:xfrm>
          <a:prstGeom prst="rect">
            <a:avLst/>
          </a:prstGeom>
          <a:noFill/>
        </p:spPr>
        <p:txBody>
          <a:bodyPr wrap="none" rtlCol="0">
            <a:spAutoFit/>
          </a:bodyPr>
          <a:lstStyle/>
          <a:p>
            <a:r>
              <a:rPr lang="nl-NL" b="1" dirty="0"/>
              <a:t>Waarom</a:t>
            </a:r>
          </a:p>
          <a:p>
            <a:r>
              <a:rPr lang="nl-NL" dirty="0"/>
              <a:t>Als ijkpunt om te meten wat je ‘visie’ op dit moment is en hoe je je visie formuleert na 8 weken.</a:t>
            </a:r>
          </a:p>
          <a:p>
            <a:r>
              <a:rPr lang="nl-NL" dirty="0"/>
              <a:t>Dus om te “meten” hoe de kennis die je de komend weken opdoet je beeld van vrije tijd verandert.</a:t>
            </a:r>
          </a:p>
          <a:p>
            <a:endParaRPr lang="nl-NL" dirty="0"/>
          </a:p>
          <a:p>
            <a:r>
              <a:rPr lang="nl-NL" b="1" dirty="0"/>
              <a:t>Vraag</a:t>
            </a:r>
          </a:p>
          <a:p>
            <a:r>
              <a:rPr lang="nl-NL" dirty="0"/>
              <a:t>Met de kennis die je nu hebt. Hoe denk je dat een toekomstige stad er uit kan zien in relatie tot vrijetijdbesteding?</a:t>
            </a:r>
          </a:p>
          <a:p>
            <a:endParaRPr lang="nl-NL" dirty="0"/>
          </a:p>
          <a:p>
            <a:pPr marL="342900" indent="-342900">
              <a:buFont typeface="+mj-lt"/>
              <a:buAutoNum type="arabicPeriod"/>
            </a:pPr>
            <a:r>
              <a:rPr lang="nl-NL" dirty="0"/>
              <a:t>Kies een stad waar dan ook in de wereld.</a:t>
            </a:r>
          </a:p>
          <a:p>
            <a:pPr marL="342900" indent="-342900">
              <a:buFont typeface="+mj-lt"/>
              <a:buAutoNum type="arabicPeriod"/>
            </a:pPr>
            <a:r>
              <a:rPr lang="nl-NL" dirty="0"/>
              <a:t>Probeer een stad te kiezen die nu al een voorloopt op de meeste andere steden </a:t>
            </a:r>
            <a:r>
              <a:rPr lang="nl-NL" i="1" dirty="0"/>
              <a:t>(tips volgende sheet)</a:t>
            </a:r>
            <a:r>
              <a:rPr lang="nl-NL" dirty="0"/>
              <a:t>. </a:t>
            </a:r>
          </a:p>
          <a:p>
            <a:pPr marL="342900" indent="-342900">
              <a:buFont typeface="+mj-lt"/>
              <a:buAutoNum type="arabicPeriod"/>
            </a:pPr>
            <a:r>
              <a:rPr lang="nl-NL" dirty="0"/>
              <a:t>Verdiep je in de vrijetijdsbesteding in én om de stad.</a:t>
            </a:r>
          </a:p>
          <a:p>
            <a:pPr marL="342900" indent="-342900">
              <a:buFont typeface="+mj-lt"/>
              <a:buAutoNum type="arabicPeriod"/>
            </a:pPr>
            <a:r>
              <a:rPr lang="nl-NL" dirty="0"/>
              <a:t>Hoe besteden mensen die daar wonen nu hun vrijetijd.</a:t>
            </a:r>
          </a:p>
          <a:p>
            <a:pPr marL="342900" indent="-342900">
              <a:buFont typeface="+mj-lt"/>
              <a:buAutoNum type="arabicPeriod"/>
            </a:pPr>
            <a:r>
              <a:rPr lang="nl-NL" dirty="0"/>
              <a:t>Wat kan jij daar als toerist aan (duurzame) vrijetijdsactiviteiten doen?</a:t>
            </a:r>
          </a:p>
          <a:p>
            <a:pPr marL="342900" indent="-342900">
              <a:buFont typeface="+mj-lt"/>
              <a:buAutoNum type="arabicPeriod"/>
            </a:pPr>
            <a:r>
              <a:rPr lang="nl-NL" dirty="0"/>
              <a:t>Hoe besteden mensen die daar nu wonen in vrijetijd in het jaar 2050.</a:t>
            </a:r>
          </a:p>
          <a:p>
            <a:pPr marL="342900" indent="-342900">
              <a:buFont typeface="+mj-lt"/>
              <a:buAutoNum type="arabicPeriod"/>
            </a:pPr>
            <a:r>
              <a:rPr lang="nl-NL" dirty="0"/>
              <a:t>Hou rekening met hoe de wereld zich waarschijnlijk gaat ontwikkelen.</a:t>
            </a:r>
            <a:br>
              <a:rPr lang="nl-NL" dirty="0"/>
            </a:br>
            <a:r>
              <a:rPr lang="nl-NL" i="1" dirty="0"/>
              <a:t>bijvoorbeeld: </a:t>
            </a:r>
            <a:r>
              <a:rPr lang="nl-NL" sz="2000" b="1" i="1" dirty="0">
                <a:solidFill>
                  <a:srgbClr val="7030A0"/>
                </a:solidFill>
              </a:rPr>
              <a:t>Overbevolking,</a:t>
            </a:r>
            <a:r>
              <a:rPr lang="nl-NL" sz="2000" b="1" i="1" dirty="0"/>
              <a:t> </a:t>
            </a:r>
            <a:r>
              <a:rPr lang="nl-NL" sz="2000" b="1" i="1" dirty="0">
                <a:solidFill>
                  <a:srgbClr val="7030A0"/>
                </a:solidFill>
              </a:rPr>
              <a:t>klimaatverandering, energiecrisis, verstedelijking.</a:t>
            </a:r>
          </a:p>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endParaRPr lang="nl-NL" dirty="0"/>
          </a:p>
          <a:p>
            <a:endParaRPr lang="nl-NL" dirty="0"/>
          </a:p>
        </p:txBody>
      </p:sp>
    </p:spTree>
    <p:extLst>
      <p:ext uri="{BB962C8B-B14F-4D97-AF65-F5344CB8AC3E}">
        <p14:creationId xmlns:p14="http://schemas.microsoft.com/office/powerpoint/2010/main" val="1624219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Luchtfoto Van De Skyline Van Kuala Lumpur Stockfoto en meer beelden van  Maleisië - iStock">
            <a:extLst>
              <a:ext uri="{FF2B5EF4-FFF2-40B4-BE49-F238E27FC236}">
                <a16:creationId xmlns:a16="http://schemas.microsoft.com/office/drawing/2014/main" id="{783F61D4-6560-4256-80F9-05A89226E6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138" r="-3" b="-3"/>
          <a:stretch/>
        </p:blipFill>
        <p:spPr bwMode="auto">
          <a:xfrm>
            <a:off x="5926240" y="10"/>
            <a:ext cx="6265758" cy="2285990"/>
          </a:xfrm>
          <a:custGeom>
            <a:avLst/>
            <a:gdLst/>
            <a:ahLst/>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List of tallest buildings in Melbourne - Wikipedia">
            <a:extLst>
              <a:ext uri="{FF2B5EF4-FFF2-40B4-BE49-F238E27FC236}">
                <a16:creationId xmlns:a16="http://schemas.microsoft.com/office/drawing/2014/main" id="{225CC4C5-5A0B-4ABA-AF09-DD27B9961C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2" r="882" b="2"/>
          <a:stretch/>
        </p:blipFill>
        <p:spPr bwMode="auto">
          <a:xfrm>
            <a:off x="6984273" y="2286000"/>
            <a:ext cx="5207727" cy="2286000"/>
          </a:xfrm>
          <a:custGeom>
            <a:avLst/>
            <a:gdLst/>
            <a:ahLst/>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San Diego - NPO3.nl">
            <a:extLst>
              <a:ext uri="{FF2B5EF4-FFF2-40B4-BE49-F238E27FC236}">
                <a16:creationId xmlns:a16="http://schemas.microsoft.com/office/drawing/2014/main" id="{FBAB9B8E-B1BD-47E6-A842-16BFB788D8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40"/>
          <a:stretch/>
        </p:blipFill>
        <p:spPr bwMode="auto">
          <a:xfrm>
            <a:off x="8047618" y="4572000"/>
            <a:ext cx="4144382" cy="2286000"/>
          </a:xfrm>
          <a:custGeom>
            <a:avLst/>
            <a:gdLst/>
            <a:ahLst/>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Lst>
        </p:spPr>
      </p:pic>
      <p:sp>
        <p:nvSpPr>
          <p:cNvPr id="75" name="Freeform 16">
            <a:extLst>
              <a:ext uri="{FF2B5EF4-FFF2-40B4-BE49-F238E27FC236}">
                <a16:creationId xmlns:a16="http://schemas.microsoft.com/office/drawing/2014/main" id="{98BA90CC-0056-473E-80AE-8CB0EE6AC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2396E232-7219-4009-893A-28527CAD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02664" cy="6858000"/>
          </a:xfrm>
          <a:custGeom>
            <a:avLst/>
            <a:gdLst>
              <a:gd name="connsiteX0" fmla="*/ 0 w 9102664"/>
              <a:gd name="connsiteY0" fmla="*/ 0 h 6858000"/>
              <a:gd name="connsiteX1" fmla="*/ 5926510 w 9102664"/>
              <a:gd name="connsiteY1" fmla="*/ 0 h 6858000"/>
              <a:gd name="connsiteX2" fmla="*/ 9102664 w 9102664"/>
              <a:gd name="connsiteY2" fmla="*/ 6858000 h 6858000"/>
              <a:gd name="connsiteX3" fmla="*/ 0 w 910266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02664" h="6858000">
                <a:moveTo>
                  <a:pt x="0" y="0"/>
                </a:moveTo>
                <a:lnTo>
                  <a:pt x="5926510" y="0"/>
                </a:lnTo>
                <a:lnTo>
                  <a:pt x="9102664"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1A25E720-67F0-4AFC-846F-2313901FEBFC}"/>
              </a:ext>
            </a:extLst>
          </p:cNvPr>
          <p:cNvSpPr>
            <a:spLocks noGrp="1"/>
          </p:cNvSpPr>
          <p:nvPr>
            <p:ph type="title"/>
          </p:nvPr>
        </p:nvSpPr>
        <p:spPr>
          <a:xfrm>
            <a:off x="838200" y="365125"/>
            <a:ext cx="5191125" cy="1325563"/>
          </a:xfrm>
        </p:spPr>
        <p:txBody>
          <a:bodyPr vert="horz" lIns="91440" tIns="45720" rIns="91440" bIns="45720" rtlCol="0" anchor="ctr">
            <a:normAutofit/>
          </a:bodyPr>
          <a:lstStyle/>
          <a:p>
            <a:r>
              <a:rPr lang="en-US" sz="3000" kern="1200" dirty="0">
                <a:solidFill>
                  <a:schemeClr val="tx1"/>
                </a:solidFill>
                <a:latin typeface="+mj-lt"/>
                <a:ea typeface="+mj-ea"/>
                <a:cs typeface="+mj-cs"/>
              </a:rPr>
              <a:t>Tips </a:t>
            </a:r>
            <a:r>
              <a:rPr lang="en-US" sz="3000" kern="1200" dirty="0" err="1">
                <a:solidFill>
                  <a:schemeClr val="tx1"/>
                </a:solidFill>
                <a:latin typeface="+mj-lt"/>
                <a:ea typeface="+mj-ea"/>
                <a:cs typeface="+mj-cs"/>
              </a:rPr>
              <a:t>voor</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interessante</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steden</a:t>
            </a:r>
            <a:r>
              <a:rPr lang="en-US" sz="3000" kern="1200" dirty="0">
                <a:solidFill>
                  <a:schemeClr val="tx1"/>
                </a:solidFill>
                <a:latin typeface="+mj-lt"/>
                <a:ea typeface="+mj-ea"/>
                <a:cs typeface="+mj-cs"/>
              </a:rPr>
              <a:t>	</a:t>
            </a:r>
          </a:p>
        </p:txBody>
      </p:sp>
      <p:sp>
        <p:nvSpPr>
          <p:cNvPr id="3" name="Tekstvak 2">
            <a:extLst>
              <a:ext uri="{FF2B5EF4-FFF2-40B4-BE49-F238E27FC236}">
                <a16:creationId xmlns:a16="http://schemas.microsoft.com/office/drawing/2014/main" id="{16770DE9-EFE3-4456-A580-9AC2D84575B6}"/>
              </a:ext>
            </a:extLst>
          </p:cNvPr>
          <p:cNvSpPr txBox="1"/>
          <p:nvPr/>
        </p:nvSpPr>
        <p:spPr>
          <a:xfrm>
            <a:off x="838200" y="2021249"/>
            <a:ext cx="5707565" cy="4155713"/>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400" dirty="0"/>
              <a:t>Rotterdam</a:t>
            </a:r>
          </a:p>
          <a:p>
            <a:pPr marL="285750" indent="-228600">
              <a:lnSpc>
                <a:spcPct val="90000"/>
              </a:lnSpc>
              <a:spcAft>
                <a:spcPts val="600"/>
              </a:spcAft>
              <a:buFont typeface="Arial" panose="020B0604020202020204" pitchFamily="34" charset="0"/>
              <a:buChar char="•"/>
            </a:pPr>
            <a:r>
              <a:rPr lang="en-US" sz="1400" dirty="0"/>
              <a:t>Innsbruck</a:t>
            </a:r>
          </a:p>
          <a:p>
            <a:pPr marL="285750" indent="-228600">
              <a:lnSpc>
                <a:spcPct val="90000"/>
              </a:lnSpc>
              <a:spcAft>
                <a:spcPts val="600"/>
              </a:spcAft>
              <a:buFont typeface="Arial" panose="020B0604020202020204" pitchFamily="34" charset="0"/>
              <a:buChar char="•"/>
            </a:pPr>
            <a:r>
              <a:rPr lang="en-US" sz="1400" dirty="0"/>
              <a:t>San Francisco</a:t>
            </a:r>
          </a:p>
          <a:p>
            <a:pPr marL="285750" indent="-228600">
              <a:lnSpc>
                <a:spcPct val="90000"/>
              </a:lnSpc>
              <a:spcAft>
                <a:spcPts val="600"/>
              </a:spcAft>
              <a:buFont typeface="Arial" panose="020B0604020202020204" pitchFamily="34" charset="0"/>
              <a:buChar char="•"/>
            </a:pPr>
            <a:r>
              <a:rPr lang="en-US" sz="1400" dirty="0"/>
              <a:t>Kuala Lumpur</a:t>
            </a:r>
          </a:p>
          <a:p>
            <a:pPr marL="285750" indent="-228600">
              <a:lnSpc>
                <a:spcPct val="90000"/>
              </a:lnSpc>
              <a:spcAft>
                <a:spcPts val="600"/>
              </a:spcAft>
              <a:buFont typeface="Arial" panose="020B0604020202020204" pitchFamily="34" charset="0"/>
              <a:buChar char="•"/>
            </a:pPr>
            <a:r>
              <a:rPr lang="en-US" sz="1400" dirty="0"/>
              <a:t>San Diego</a:t>
            </a:r>
          </a:p>
          <a:p>
            <a:pPr marL="285750" indent="-228600">
              <a:lnSpc>
                <a:spcPct val="90000"/>
              </a:lnSpc>
              <a:spcAft>
                <a:spcPts val="600"/>
              </a:spcAft>
              <a:buFont typeface="Arial" panose="020B0604020202020204" pitchFamily="34" charset="0"/>
              <a:buChar char="•"/>
            </a:pPr>
            <a:r>
              <a:rPr lang="en-US" sz="1400" dirty="0"/>
              <a:t>Chicago</a:t>
            </a:r>
          </a:p>
          <a:p>
            <a:pPr marL="285750" indent="-228600">
              <a:lnSpc>
                <a:spcPct val="90000"/>
              </a:lnSpc>
              <a:spcAft>
                <a:spcPts val="600"/>
              </a:spcAft>
              <a:buFont typeface="Arial" panose="020B0604020202020204" pitchFamily="34" charset="0"/>
              <a:buChar char="•"/>
            </a:pPr>
            <a:r>
              <a:rPr lang="en-US" sz="1400" dirty="0"/>
              <a:t>Melbourne</a:t>
            </a:r>
          </a:p>
          <a:p>
            <a:pPr marL="285750" indent="-228600">
              <a:lnSpc>
                <a:spcPct val="90000"/>
              </a:lnSpc>
              <a:spcAft>
                <a:spcPts val="600"/>
              </a:spcAft>
              <a:buFont typeface="Arial" panose="020B0604020202020204" pitchFamily="34" charset="0"/>
              <a:buChar char="•"/>
            </a:pPr>
            <a:r>
              <a:rPr lang="en-US" sz="1400" dirty="0"/>
              <a:t>Kobe</a:t>
            </a:r>
          </a:p>
          <a:p>
            <a:pPr marL="285750" indent="-228600">
              <a:lnSpc>
                <a:spcPct val="90000"/>
              </a:lnSpc>
              <a:spcAft>
                <a:spcPts val="600"/>
              </a:spcAft>
              <a:buFont typeface="Arial" panose="020B0604020202020204" pitchFamily="34" charset="0"/>
              <a:buChar char="•"/>
            </a:pPr>
            <a:r>
              <a:rPr lang="en-US" sz="1400" dirty="0"/>
              <a:t>Tokyo</a:t>
            </a:r>
          </a:p>
          <a:p>
            <a:pPr marL="285750" indent="-228600">
              <a:lnSpc>
                <a:spcPct val="90000"/>
              </a:lnSpc>
              <a:spcAft>
                <a:spcPts val="600"/>
              </a:spcAft>
              <a:buFont typeface="Arial" panose="020B0604020202020204" pitchFamily="34" charset="0"/>
              <a:buChar char="•"/>
            </a:pPr>
            <a:r>
              <a:rPr lang="en-US" sz="1400" dirty="0"/>
              <a:t>New York</a:t>
            </a:r>
          </a:p>
          <a:p>
            <a:pPr marL="285750" indent="-228600">
              <a:lnSpc>
                <a:spcPct val="90000"/>
              </a:lnSpc>
              <a:spcAft>
                <a:spcPts val="600"/>
              </a:spcAft>
              <a:buFont typeface="Arial" panose="020B0604020202020204" pitchFamily="34" charset="0"/>
              <a:buChar char="•"/>
            </a:pPr>
            <a:r>
              <a:rPr lang="en-US" sz="1400" dirty="0" err="1"/>
              <a:t>Parijs</a:t>
            </a:r>
            <a:endParaRPr lang="en-US" sz="1400" dirty="0"/>
          </a:p>
          <a:p>
            <a:pPr marL="285750" indent="-228600">
              <a:lnSpc>
                <a:spcPct val="90000"/>
              </a:lnSpc>
              <a:spcAft>
                <a:spcPts val="600"/>
              </a:spcAft>
              <a:buFont typeface="Arial" panose="020B0604020202020204" pitchFamily="34" charset="0"/>
              <a:buChar char="•"/>
            </a:pPr>
            <a:r>
              <a:rPr lang="en-US" sz="1400" dirty="0" err="1"/>
              <a:t>Berlijn</a:t>
            </a:r>
            <a:endParaRPr lang="en-US" sz="1400" dirty="0"/>
          </a:p>
          <a:p>
            <a:pPr marL="285750" indent="-228600">
              <a:lnSpc>
                <a:spcPct val="90000"/>
              </a:lnSpc>
              <a:spcAft>
                <a:spcPts val="600"/>
              </a:spcAft>
              <a:buFont typeface="Arial" panose="020B0604020202020204" pitchFamily="34" charset="0"/>
              <a:buChar char="•"/>
            </a:pPr>
            <a:r>
              <a:rPr lang="en-US" sz="1400" dirty="0"/>
              <a:t>Whistler</a:t>
            </a:r>
          </a:p>
          <a:p>
            <a:pPr marL="285750" indent="-228600">
              <a:lnSpc>
                <a:spcPct val="90000"/>
              </a:lnSpc>
              <a:spcAft>
                <a:spcPts val="600"/>
              </a:spcAft>
              <a:buFont typeface="Arial" panose="020B0604020202020204" pitchFamily="34" charset="0"/>
              <a:buChar char="•"/>
            </a:pPr>
            <a:r>
              <a:rPr lang="en-US" sz="1400" dirty="0"/>
              <a:t>Seattle</a:t>
            </a:r>
          </a:p>
          <a:p>
            <a:pPr marL="285750" indent="-228600">
              <a:lnSpc>
                <a:spcPct val="90000"/>
              </a:lnSpc>
              <a:spcAft>
                <a:spcPts val="600"/>
              </a:spcAft>
              <a:buFont typeface="Arial" panose="020B0604020202020204" pitchFamily="34" charset="0"/>
              <a:buChar char="•"/>
            </a:pPr>
            <a:r>
              <a:rPr lang="en-US" sz="1400" dirty="0"/>
              <a:t>…</a:t>
            </a:r>
          </a:p>
          <a:p>
            <a:pPr marL="285750"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117284026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B9D5A-AE50-4026-AE73-91C118F1A76F}"/>
              </a:ext>
            </a:extLst>
          </p:cNvPr>
          <p:cNvSpPr>
            <a:spLocks noGrp="1"/>
          </p:cNvSpPr>
          <p:nvPr>
            <p:ph type="title"/>
          </p:nvPr>
        </p:nvSpPr>
        <p:spPr>
          <a:xfrm>
            <a:off x="838200" y="420543"/>
            <a:ext cx="10515600" cy="1325563"/>
          </a:xfrm>
        </p:spPr>
        <p:txBody>
          <a:bodyPr>
            <a:normAutofit/>
          </a:bodyPr>
          <a:lstStyle/>
          <a:p>
            <a:r>
              <a:rPr lang="nl-NL" sz="3600" b="1" u="sng" dirty="0"/>
              <a:t>Opdracht</a:t>
            </a:r>
            <a:br>
              <a:rPr lang="nl-NL" sz="3600" b="1" dirty="0"/>
            </a:br>
            <a:r>
              <a:rPr lang="nl-NL" sz="3600" b="1" dirty="0"/>
              <a:t>Vrijetijd definiëren &gt; brainstorm en deskreseach</a:t>
            </a:r>
          </a:p>
        </p:txBody>
      </p:sp>
      <p:sp>
        <p:nvSpPr>
          <p:cNvPr id="3" name="Tekstvak 2">
            <a:extLst>
              <a:ext uri="{FF2B5EF4-FFF2-40B4-BE49-F238E27FC236}">
                <a16:creationId xmlns:a16="http://schemas.microsoft.com/office/drawing/2014/main" id="{370B54BD-F2F4-4EA7-8061-6498F7E485CD}"/>
              </a:ext>
            </a:extLst>
          </p:cNvPr>
          <p:cNvSpPr txBox="1"/>
          <p:nvPr/>
        </p:nvSpPr>
        <p:spPr>
          <a:xfrm>
            <a:off x="611805" y="1521001"/>
            <a:ext cx="10515600" cy="5755422"/>
          </a:xfrm>
          <a:prstGeom prst="rect">
            <a:avLst/>
          </a:prstGeom>
          <a:noFill/>
        </p:spPr>
        <p:txBody>
          <a:bodyPr wrap="square" rtlCol="0">
            <a:spAutoFit/>
          </a:bodyPr>
          <a:lstStyle/>
          <a:p>
            <a:r>
              <a:rPr lang="nl-NL" sz="1600" u="sng" dirty="0"/>
              <a:t>In tweetallen</a:t>
            </a:r>
          </a:p>
          <a:p>
            <a:pPr marL="285750" indent="-285750">
              <a:buFont typeface="Arial" panose="020B0604020202020204" pitchFamily="34" charset="0"/>
              <a:buChar char="•"/>
            </a:pPr>
            <a:r>
              <a:rPr lang="nl-NL" sz="1600" dirty="0"/>
              <a:t>Maak tweetallen en bespreek/brainstorm over: </a:t>
            </a:r>
            <a:r>
              <a:rPr lang="nl-NL" sz="1600" u="sng" dirty="0"/>
              <a:t>wat versta jij onder vrijetijdbesteding?</a:t>
            </a:r>
          </a:p>
          <a:p>
            <a:pPr marL="285750" indent="-285750">
              <a:buFont typeface="Arial" panose="020B0604020202020204" pitchFamily="34" charset="0"/>
              <a:buChar char="•"/>
            </a:pPr>
            <a:r>
              <a:rPr lang="nl-NL" sz="1600" dirty="0"/>
              <a:t>Wat denk jij dat je klasgenoten onder vrijetijdbesteding verstaan?</a:t>
            </a:r>
          </a:p>
          <a:p>
            <a:pPr marL="285750" indent="-285750">
              <a:buFont typeface="Arial" panose="020B0604020202020204" pitchFamily="34" charset="0"/>
              <a:buChar char="•"/>
            </a:pPr>
            <a:r>
              <a:rPr lang="nl-NL" sz="1600" dirty="0"/>
              <a:t>Wat is nu en wat was vroeger de vrijetijdbesteding van je opa of oma?</a:t>
            </a:r>
          </a:p>
          <a:p>
            <a:pPr marL="285750" indent="-285750">
              <a:buFont typeface="Arial" panose="020B0604020202020204" pitchFamily="34" charset="0"/>
              <a:buChar char="•"/>
            </a:pPr>
            <a:r>
              <a:rPr lang="nl-NL" sz="1600" dirty="0"/>
              <a:t>Hoe besteden mensen onder de </a:t>
            </a:r>
            <a:r>
              <a:rPr lang="nl-NL" sz="1600" dirty="0" err="1"/>
              <a:t>armoede-grens</a:t>
            </a:r>
            <a:r>
              <a:rPr lang="nl-NL" sz="1600" dirty="0"/>
              <a:t> hun vrijetijd?</a:t>
            </a:r>
          </a:p>
          <a:p>
            <a:pPr marL="285750" indent="-285750">
              <a:buFont typeface="Arial" panose="020B0604020202020204" pitchFamily="34" charset="0"/>
              <a:buChar char="•"/>
            </a:pPr>
            <a:r>
              <a:rPr lang="nl-NL" sz="1600" dirty="0"/>
              <a:t>Hoe besteden miljonairs hun vrijetijd?</a:t>
            </a:r>
          </a:p>
          <a:p>
            <a:pPr marL="285750" indent="-285750">
              <a:buFont typeface="Arial" panose="020B0604020202020204" pitchFamily="34" charset="0"/>
              <a:buChar char="•"/>
            </a:pPr>
            <a:r>
              <a:rPr lang="nl-NL" sz="1600" dirty="0"/>
              <a:t>Wat is vrijetijdsbesteding voor mensen 10 jaar jonger dan jij?</a:t>
            </a:r>
          </a:p>
          <a:p>
            <a:pPr marL="285750" indent="-285750">
              <a:buFont typeface="Arial" panose="020B0604020202020204" pitchFamily="34" charset="0"/>
              <a:buChar char="•"/>
            </a:pPr>
            <a:r>
              <a:rPr lang="nl-NL" sz="1600" dirty="0"/>
              <a:t>Hoe besteed jij je vrijetijd?</a:t>
            </a:r>
          </a:p>
          <a:p>
            <a:pPr marL="285750" indent="-285750">
              <a:buFont typeface="Arial" panose="020B0604020202020204" pitchFamily="34" charset="0"/>
              <a:buChar char="•"/>
            </a:pPr>
            <a:r>
              <a:rPr lang="nl-NL" sz="1600" dirty="0"/>
              <a:t>Hoe ziet de toekomst van wintersportgebieden er uit?</a:t>
            </a:r>
          </a:p>
          <a:p>
            <a:pPr marL="285750" indent="-285750">
              <a:buFont typeface="Arial" panose="020B0604020202020204" pitchFamily="34" charset="0"/>
              <a:buChar char="•"/>
            </a:pPr>
            <a:r>
              <a:rPr lang="nl-NL" sz="1600" dirty="0"/>
              <a:t>Hoe oud ben jij in 2050 en wat denk je dat je dan doet aan vrijetijdsbesteding? </a:t>
            </a:r>
            <a:br>
              <a:rPr lang="nl-NL" sz="1600" dirty="0"/>
            </a:br>
            <a:r>
              <a:rPr lang="nl-NL" sz="1600" dirty="0"/>
              <a:t>	Het helpt om je voor te stellen hoe je leven er dan uit ziet.</a:t>
            </a:r>
          </a:p>
          <a:p>
            <a:r>
              <a:rPr lang="nl-NL" sz="1600" dirty="0"/>
              <a:t>	Heb je een gezin? </a:t>
            </a:r>
          </a:p>
          <a:p>
            <a:r>
              <a:rPr lang="nl-NL" sz="1600" dirty="0"/>
              <a:t>	Woon je nog in Nederland? </a:t>
            </a:r>
          </a:p>
          <a:p>
            <a:r>
              <a:rPr lang="nl-NL" sz="1600" dirty="0"/>
              <a:t>	Ben je vrij om te doen wat je wil? </a:t>
            </a:r>
          </a:p>
          <a:p>
            <a:pPr marL="285750" indent="-285750">
              <a:buFont typeface="Arial" panose="020B0604020202020204" pitchFamily="34" charset="0"/>
              <a:buChar char="•"/>
            </a:pPr>
            <a:r>
              <a:rPr lang="nl-NL" sz="1600" b="1" dirty="0">
                <a:solidFill>
                  <a:srgbClr val="7030A0"/>
                </a:solidFill>
              </a:rPr>
              <a:t>! In de IBS les hebben jullie al naar de uitdagingen gekeken die er liggen voor de stad van de toekomst.</a:t>
            </a:r>
          </a:p>
          <a:p>
            <a:r>
              <a:rPr lang="nl-NL" sz="1600" b="1" dirty="0">
                <a:solidFill>
                  <a:srgbClr val="7030A0"/>
                </a:solidFill>
              </a:rPr>
              <a:t>       Hoe hebben deze uitdagingen invloed op duurzame vrijetijdbesteding in de toekomst?</a:t>
            </a:r>
          </a:p>
          <a:p>
            <a:endParaRPr lang="nl-NL" sz="1600" b="1" dirty="0"/>
          </a:p>
          <a:p>
            <a:r>
              <a:rPr lang="nl-NL" sz="1600" u="sng" dirty="0"/>
              <a:t>Waarom doen we dit?</a:t>
            </a:r>
          </a:p>
          <a:p>
            <a:r>
              <a:rPr lang="nl-NL" sz="1600" dirty="0"/>
              <a:t>Zodat je beseft en ziet dat de wereld groter is dan jouw bubbel. </a:t>
            </a:r>
          </a:p>
          <a:p>
            <a:r>
              <a:rPr lang="nl-NL" sz="1600" dirty="0"/>
              <a:t>Input voor LA1</a:t>
            </a:r>
          </a:p>
          <a:p>
            <a:endParaRPr lang="nl-NL" sz="1600" b="1" dirty="0"/>
          </a:p>
          <a:p>
            <a:endParaRPr lang="nl-NL" sz="1600" b="1" dirty="0"/>
          </a:p>
          <a:p>
            <a:endParaRPr lang="nl-NL" sz="1600" dirty="0"/>
          </a:p>
        </p:txBody>
      </p:sp>
    </p:spTree>
    <p:extLst>
      <p:ext uri="{BB962C8B-B14F-4D97-AF65-F5344CB8AC3E}">
        <p14:creationId xmlns:p14="http://schemas.microsoft.com/office/powerpoint/2010/main" val="3293042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B9D5A-AE50-4026-AE73-91C118F1A76F}"/>
              </a:ext>
            </a:extLst>
          </p:cNvPr>
          <p:cNvSpPr>
            <a:spLocks noGrp="1"/>
          </p:cNvSpPr>
          <p:nvPr>
            <p:ph type="title"/>
          </p:nvPr>
        </p:nvSpPr>
        <p:spPr>
          <a:xfrm>
            <a:off x="838200" y="420543"/>
            <a:ext cx="10515600" cy="1325563"/>
          </a:xfrm>
        </p:spPr>
        <p:txBody>
          <a:bodyPr>
            <a:normAutofit/>
          </a:bodyPr>
          <a:lstStyle/>
          <a:p>
            <a:r>
              <a:rPr lang="nl-NL" sz="3600" b="1" u="sng" dirty="0"/>
              <a:t>Opdracht</a:t>
            </a:r>
            <a:br>
              <a:rPr lang="nl-NL" sz="3600" b="1" dirty="0"/>
            </a:br>
            <a:r>
              <a:rPr lang="nl-NL" sz="3600" b="1" dirty="0"/>
              <a:t>Vrijetijd definiëren &gt; brainstorm en deskreseach</a:t>
            </a:r>
            <a:endParaRPr lang="nl-NL" sz="3600" dirty="0"/>
          </a:p>
        </p:txBody>
      </p:sp>
      <p:sp>
        <p:nvSpPr>
          <p:cNvPr id="3" name="Tekstvak 2">
            <a:extLst>
              <a:ext uri="{FF2B5EF4-FFF2-40B4-BE49-F238E27FC236}">
                <a16:creationId xmlns:a16="http://schemas.microsoft.com/office/drawing/2014/main" id="{370B54BD-F2F4-4EA7-8061-6498F7E485CD}"/>
              </a:ext>
            </a:extLst>
          </p:cNvPr>
          <p:cNvSpPr txBox="1"/>
          <p:nvPr/>
        </p:nvSpPr>
        <p:spPr>
          <a:xfrm>
            <a:off x="714314" y="1595021"/>
            <a:ext cx="10515600" cy="5262979"/>
          </a:xfrm>
          <a:prstGeom prst="rect">
            <a:avLst/>
          </a:prstGeom>
          <a:noFill/>
        </p:spPr>
        <p:txBody>
          <a:bodyPr wrap="square" rtlCol="0">
            <a:spAutoFit/>
          </a:bodyPr>
          <a:lstStyle/>
          <a:p>
            <a:r>
              <a:rPr lang="nl-NL" sz="1600" b="1" dirty="0">
                <a:solidFill>
                  <a:srgbClr val="7030A0"/>
                </a:solidFill>
              </a:rPr>
              <a:t>Heb aandacht voor</a:t>
            </a:r>
          </a:p>
          <a:p>
            <a:endParaRPr lang="nl-NL" sz="1600" dirty="0"/>
          </a:p>
          <a:p>
            <a:r>
              <a:rPr lang="nl-NL" sz="1600" u="sng" dirty="0"/>
              <a:t>Je bronnen</a:t>
            </a:r>
          </a:p>
          <a:p>
            <a:pPr marL="285750" indent="-285750">
              <a:buFont typeface="Arial" panose="020B0604020202020204" pitchFamily="34" charset="0"/>
              <a:buChar char="•"/>
            </a:pPr>
            <a:r>
              <a:rPr lang="nl-NL" sz="1600" dirty="0"/>
              <a:t>Leg de bronnen die je gebruikt direct vast.</a:t>
            </a:r>
          </a:p>
          <a:p>
            <a:pPr marL="285750" indent="-285750">
              <a:buFont typeface="Arial" panose="020B0604020202020204" pitchFamily="34" charset="0"/>
              <a:buChar char="•"/>
            </a:pPr>
            <a:r>
              <a:rPr lang="nl-NL" sz="1600" dirty="0"/>
              <a:t>Zijn de bronnen die je vind betrouwbaar?</a:t>
            </a:r>
          </a:p>
          <a:p>
            <a:pPr marL="285750" indent="-285750">
              <a:buFont typeface="Arial" panose="020B0604020202020204" pitchFamily="34" charset="0"/>
              <a:buChar char="•"/>
            </a:pPr>
            <a:endParaRPr lang="nl-NL" sz="1600" dirty="0"/>
          </a:p>
          <a:p>
            <a:r>
              <a:rPr lang="nl-NL" sz="1600" u="sng" dirty="0"/>
              <a:t>Tips voor zoeken</a:t>
            </a:r>
          </a:p>
          <a:p>
            <a:pPr marL="285750" indent="-285750">
              <a:buFont typeface="Arial" panose="020B0604020202020204" pitchFamily="34" charset="0"/>
              <a:buChar char="•"/>
            </a:pPr>
            <a:r>
              <a:rPr lang="nl-NL" sz="1600" dirty="0"/>
              <a:t>Zoek op synoniemen</a:t>
            </a:r>
          </a:p>
          <a:p>
            <a:pPr marL="285750" indent="-285750">
              <a:buFont typeface="Arial" panose="020B0604020202020204" pitchFamily="34" charset="0"/>
              <a:buChar char="•"/>
            </a:pPr>
            <a:r>
              <a:rPr lang="nl-NL" sz="1600" dirty="0"/>
              <a:t>Zoek in het Engels</a:t>
            </a:r>
          </a:p>
          <a:p>
            <a:pPr marL="285750" indent="-285750">
              <a:buFont typeface="Arial" panose="020B0604020202020204" pitchFamily="34" charset="0"/>
              <a:buChar char="•"/>
            </a:pPr>
            <a:r>
              <a:rPr lang="nl-NL" sz="1600" dirty="0"/>
              <a:t>Gebruik YouTube</a:t>
            </a:r>
          </a:p>
          <a:p>
            <a:pPr marL="285750" indent="-285750">
              <a:buFont typeface="Arial" panose="020B0604020202020204" pitchFamily="34" charset="0"/>
              <a:buChar char="•"/>
            </a:pPr>
            <a:r>
              <a:rPr lang="nl-NL" sz="1600" dirty="0"/>
              <a:t>Gebruik Google afbeeldingen</a:t>
            </a:r>
          </a:p>
          <a:p>
            <a:pPr marL="285750" indent="-285750">
              <a:buFont typeface="Arial" panose="020B0604020202020204" pitchFamily="34" charset="0"/>
              <a:buChar char="•"/>
            </a:pPr>
            <a:r>
              <a:rPr lang="nl-NL" sz="1600" dirty="0"/>
              <a:t>Gebruik BING</a:t>
            </a:r>
          </a:p>
          <a:p>
            <a:pPr marL="285750" indent="-285750">
              <a:buFont typeface="Arial" panose="020B0604020202020204" pitchFamily="34" charset="0"/>
              <a:buChar char="•"/>
            </a:pPr>
            <a:r>
              <a:rPr lang="nl-NL" sz="1600" dirty="0"/>
              <a:t>Stel een vraag</a:t>
            </a:r>
          </a:p>
          <a:p>
            <a:endParaRPr lang="nl-NL" sz="1600" dirty="0"/>
          </a:p>
          <a:p>
            <a:r>
              <a:rPr lang="nl-NL" sz="1600" u="sng" dirty="0"/>
              <a:t>Tijd</a:t>
            </a:r>
          </a:p>
          <a:p>
            <a:r>
              <a:rPr lang="nl-NL" sz="1600" dirty="0"/>
              <a:t>Je krijgt hiervoor 1,5 uur de tijd.</a:t>
            </a:r>
          </a:p>
          <a:p>
            <a:endParaRPr lang="nl-NL" sz="1600" dirty="0"/>
          </a:p>
          <a:p>
            <a:r>
              <a:rPr lang="nl-NL" sz="1600" u="sng" dirty="0"/>
              <a:t>Wat lever je op?</a:t>
            </a:r>
          </a:p>
          <a:p>
            <a:r>
              <a:rPr lang="nl-NL" sz="1600" dirty="0"/>
              <a:t>Input voor LA1</a:t>
            </a:r>
            <a:br>
              <a:rPr lang="nl-NL" sz="1600" b="1" u="sng" dirty="0"/>
            </a:br>
            <a:r>
              <a:rPr lang="nl-NL" sz="1600" dirty="0"/>
              <a:t>Presenteer jullie bevindingen klassikaal.</a:t>
            </a:r>
          </a:p>
          <a:p>
            <a:endParaRPr lang="nl-NL" sz="1600" dirty="0"/>
          </a:p>
        </p:txBody>
      </p:sp>
    </p:spTree>
    <p:extLst>
      <p:ext uri="{BB962C8B-B14F-4D97-AF65-F5344CB8AC3E}">
        <p14:creationId xmlns:p14="http://schemas.microsoft.com/office/powerpoint/2010/main" val="880015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4C37C-A8D6-C6C1-7D2A-C79D64E3A8CC}"/>
              </a:ext>
            </a:extLst>
          </p:cNvPr>
          <p:cNvSpPr>
            <a:spLocks noGrp="1"/>
          </p:cNvSpPr>
          <p:nvPr>
            <p:ph type="title"/>
          </p:nvPr>
        </p:nvSpPr>
        <p:spPr/>
        <p:txBody>
          <a:bodyPr/>
          <a:lstStyle/>
          <a:p>
            <a:r>
              <a:rPr lang="nl-NL" b="1" dirty="0">
                <a:solidFill>
                  <a:srgbClr val="7030A0"/>
                </a:solidFill>
              </a:rPr>
              <a:t>Lever je brainstorm in via Teams</a:t>
            </a:r>
          </a:p>
        </p:txBody>
      </p:sp>
    </p:spTree>
    <p:extLst>
      <p:ext uri="{BB962C8B-B14F-4D97-AF65-F5344CB8AC3E}">
        <p14:creationId xmlns:p14="http://schemas.microsoft.com/office/powerpoint/2010/main" val="2391180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eon sign good bye in speech bubble frame on dark Vector Image">
            <a:extLst>
              <a:ext uri="{FF2B5EF4-FFF2-40B4-BE49-F238E27FC236}">
                <a16:creationId xmlns:a16="http://schemas.microsoft.com/office/drawing/2014/main" id="{933E48B4-6EEE-3835-D00F-A3BC5D26BBDE}"/>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21280" r="-1" b="26688"/>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318202EF-8FC5-4923-9751-096457E21A13}"/>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a:solidFill>
                  <a:srgbClr val="FFFFFF"/>
                </a:solidFill>
              </a:rPr>
              <a:t>Thank you ! – fijne vakantie </a:t>
            </a:r>
          </a:p>
        </p:txBody>
      </p:sp>
    </p:spTree>
    <p:extLst>
      <p:ext uri="{BB962C8B-B14F-4D97-AF65-F5344CB8AC3E}">
        <p14:creationId xmlns:p14="http://schemas.microsoft.com/office/powerpoint/2010/main" val="17329910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B9D5A-AE50-4026-AE73-91C118F1A76F}"/>
              </a:ext>
            </a:extLst>
          </p:cNvPr>
          <p:cNvSpPr>
            <a:spLocks noGrp="1"/>
          </p:cNvSpPr>
          <p:nvPr>
            <p:ph type="title"/>
          </p:nvPr>
        </p:nvSpPr>
        <p:spPr>
          <a:xfrm>
            <a:off x="838200" y="420543"/>
            <a:ext cx="10515600" cy="789421"/>
          </a:xfrm>
        </p:spPr>
        <p:txBody>
          <a:bodyPr/>
          <a:lstStyle/>
          <a:p>
            <a:r>
              <a:rPr lang="nl-NL" b="1" dirty="0">
                <a:solidFill>
                  <a:srgbClr val="7030A0"/>
                </a:solidFill>
              </a:rPr>
              <a:t>Vandaag</a:t>
            </a:r>
          </a:p>
        </p:txBody>
      </p:sp>
      <p:sp>
        <p:nvSpPr>
          <p:cNvPr id="4" name="Tekstvak 3">
            <a:extLst>
              <a:ext uri="{FF2B5EF4-FFF2-40B4-BE49-F238E27FC236}">
                <a16:creationId xmlns:a16="http://schemas.microsoft.com/office/drawing/2014/main" id="{8D875076-27A6-4282-8290-319DB40AD672}"/>
              </a:ext>
            </a:extLst>
          </p:cNvPr>
          <p:cNvSpPr txBox="1"/>
          <p:nvPr/>
        </p:nvSpPr>
        <p:spPr>
          <a:xfrm>
            <a:off x="608566" y="1158602"/>
            <a:ext cx="8644395" cy="4893647"/>
          </a:xfrm>
          <a:prstGeom prst="rect">
            <a:avLst/>
          </a:prstGeom>
          <a:noFill/>
        </p:spPr>
        <p:txBody>
          <a:bodyPr wrap="square" rtlCol="0">
            <a:spAutoFit/>
          </a:bodyPr>
          <a:lstStyle/>
          <a:p>
            <a:r>
              <a:rPr lang="nl-NL" sz="1600" b="1" dirty="0"/>
              <a:t>1</a:t>
            </a:r>
            <a:r>
              <a:rPr lang="nl-NL" sz="1600" b="1" baseline="30000" dirty="0"/>
              <a:t>e</a:t>
            </a:r>
            <a:r>
              <a:rPr lang="nl-NL" sz="1600" b="1" dirty="0"/>
              <a:t> uur </a:t>
            </a:r>
          </a:p>
          <a:p>
            <a:r>
              <a:rPr lang="nl-NL" sz="1600" dirty="0"/>
              <a:t>Zo ziet dit VT blok er uit – planning </a:t>
            </a:r>
            <a:br>
              <a:rPr lang="nl-NL" sz="1600" dirty="0"/>
            </a:br>
            <a:r>
              <a:rPr lang="nl-NL" sz="1600" dirty="0"/>
              <a:t>Jouw eigen VT besteding presenteren nu/ in 2050(solo)</a:t>
            </a:r>
          </a:p>
          <a:p>
            <a:r>
              <a:rPr lang="nl-NL" sz="1600" dirty="0"/>
              <a:t>- </a:t>
            </a:r>
            <a:r>
              <a:rPr lang="nl-NL" sz="1600" dirty="0" err="1"/>
              <a:t>What</a:t>
            </a:r>
            <a:r>
              <a:rPr lang="nl-NL" sz="1600" dirty="0"/>
              <a:t> </a:t>
            </a:r>
            <a:r>
              <a:rPr lang="nl-NL" sz="1600" dirty="0" err="1"/>
              <a:t>happened</a:t>
            </a:r>
            <a:r>
              <a:rPr lang="nl-NL" sz="1600" dirty="0"/>
              <a:t> / VT </a:t>
            </a:r>
          </a:p>
          <a:p>
            <a:endParaRPr lang="nl-NL" sz="1600" b="1" dirty="0"/>
          </a:p>
          <a:p>
            <a:r>
              <a:rPr lang="nl-NL" sz="1600" b="1" dirty="0"/>
              <a:t>*pauze* (12:15u) </a:t>
            </a:r>
            <a:endParaRPr lang="nl-NL" sz="1600" dirty="0"/>
          </a:p>
          <a:p>
            <a:r>
              <a:rPr lang="nl-NL" sz="1600" b="1" dirty="0"/>
              <a:t>2</a:t>
            </a:r>
            <a:r>
              <a:rPr lang="nl-NL" sz="1600" b="1" baseline="30000" dirty="0"/>
              <a:t>e</a:t>
            </a:r>
            <a:r>
              <a:rPr lang="nl-NL" sz="1600" b="1" dirty="0"/>
              <a:t> uur</a:t>
            </a:r>
            <a:br>
              <a:rPr lang="nl-NL" sz="1600" b="1" dirty="0"/>
            </a:br>
            <a:r>
              <a:rPr lang="nl-NL" sz="1600" dirty="0"/>
              <a:t>Presenteren</a:t>
            </a:r>
            <a:br>
              <a:rPr lang="nl-NL" sz="1600" b="1" dirty="0"/>
            </a:br>
            <a:r>
              <a:rPr lang="nl-NL" sz="1600" dirty="0"/>
              <a:t>Inspiratie – uitdagingen in NL – </a:t>
            </a:r>
            <a:r>
              <a:rPr lang="nl-NL" sz="1600" dirty="0" err="1"/>
              <a:t>docu</a:t>
            </a:r>
            <a:r>
              <a:rPr lang="nl-NL" sz="1600" dirty="0"/>
              <a:t> </a:t>
            </a:r>
          </a:p>
          <a:p>
            <a:endParaRPr lang="nl-NL" sz="1600" dirty="0"/>
          </a:p>
          <a:p>
            <a:r>
              <a:rPr lang="nl-NL" sz="1600" b="1" dirty="0"/>
              <a:t>*extra koffiemomentje?* (13:45)</a:t>
            </a:r>
            <a:br>
              <a:rPr lang="nl-NL" sz="1600" b="1" dirty="0"/>
            </a:br>
            <a:r>
              <a:rPr lang="nl-NL" sz="1600" b="1" dirty="0"/>
              <a:t>3</a:t>
            </a:r>
            <a:r>
              <a:rPr lang="nl-NL" sz="1600" b="1" baseline="30000" dirty="0"/>
              <a:t>e</a:t>
            </a:r>
            <a:r>
              <a:rPr lang="nl-NL" sz="1600" b="1" dirty="0"/>
              <a:t> uur </a:t>
            </a:r>
          </a:p>
          <a:p>
            <a:r>
              <a:rPr lang="nl-NL" sz="1600" dirty="0"/>
              <a:t>0-meting – opdracht </a:t>
            </a:r>
          </a:p>
          <a:p>
            <a:endParaRPr lang="nl-NL" sz="1600" dirty="0"/>
          </a:p>
          <a:p>
            <a:r>
              <a:rPr lang="nl-NL" sz="1600" b="1" dirty="0"/>
              <a:t>*pauze* (14:45)</a:t>
            </a:r>
          </a:p>
          <a:p>
            <a:r>
              <a:rPr lang="nl-NL" sz="1600" b="1" dirty="0"/>
              <a:t>4</a:t>
            </a:r>
            <a:r>
              <a:rPr lang="nl-NL" sz="1600" b="1" baseline="30000" dirty="0"/>
              <a:t>e</a:t>
            </a:r>
            <a:r>
              <a:rPr lang="nl-NL" sz="1600" b="1" dirty="0"/>
              <a:t> uur </a:t>
            </a:r>
          </a:p>
          <a:p>
            <a:r>
              <a:rPr lang="nl-NL" sz="1600" dirty="0"/>
              <a:t>Opdracht – deskresearch (input LA1)</a:t>
            </a:r>
            <a:endParaRPr lang="nl-NL" sz="1600" b="1" dirty="0"/>
          </a:p>
          <a:p>
            <a:r>
              <a:rPr lang="nl-NL" sz="1600" dirty="0"/>
              <a:t>Presenteren (duo) </a:t>
            </a:r>
          </a:p>
          <a:p>
            <a:endParaRPr lang="nl-NL" sz="1200" dirty="0"/>
          </a:p>
          <a:p>
            <a:endParaRPr lang="nl-NL" sz="1200" dirty="0"/>
          </a:p>
        </p:txBody>
      </p:sp>
    </p:spTree>
    <p:extLst>
      <p:ext uri="{BB962C8B-B14F-4D97-AF65-F5344CB8AC3E}">
        <p14:creationId xmlns:p14="http://schemas.microsoft.com/office/powerpoint/2010/main" val="3906343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B9D5A-AE50-4026-AE73-91C118F1A76F}"/>
              </a:ext>
            </a:extLst>
          </p:cNvPr>
          <p:cNvSpPr>
            <a:spLocks noGrp="1"/>
          </p:cNvSpPr>
          <p:nvPr>
            <p:ph type="title"/>
          </p:nvPr>
        </p:nvSpPr>
        <p:spPr>
          <a:xfrm>
            <a:off x="838200" y="420543"/>
            <a:ext cx="10515600" cy="1325563"/>
          </a:xfrm>
        </p:spPr>
        <p:txBody>
          <a:bodyPr>
            <a:normAutofit/>
          </a:bodyPr>
          <a:lstStyle/>
          <a:p>
            <a:r>
              <a:rPr lang="nl-NL" sz="3600" b="1" dirty="0">
                <a:solidFill>
                  <a:srgbClr val="7030A0"/>
                </a:solidFill>
              </a:rPr>
              <a:t>Komende periode </a:t>
            </a:r>
          </a:p>
        </p:txBody>
      </p:sp>
      <p:sp>
        <p:nvSpPr>
          <p:cNvPr id="3" name="Tekstvak 2">
            <a:extLst>
              <a:ext uri="{FF2B5EF4-FFF2-40B4-BE49-F238E27FC236}">
                <a16:creationId xmlns:a16="http://schemas.microsoft.com/office/drawing/2014/main" id="{370B54BD-F2F4-4EA7-8061-6498F7E485CD}"/>
              </a:ext>
            </a:extLst>
          </p:cNvPr>
          <p:cNvSpPr txBox="1"/>
          <p:nvPr/>
        </p:nvSpPr>
        <p:spPr>
          <a:xfrm>
            <a:off x="838200" y="1746106"/>
            <a:ext cx="10515600" cy="3693319"/>
          </a:xfrm>
          <a:prstGeom prst="rect">
            <a:avLst/>
          </a:prstGeom>
          <a:noFill/>
        </p:spPr>
        <p:txBody>
          <a:bodyPr wrap="square" rtlCol="0">
            <a:spAutoFit/>
          </a:bodyPr>
          <a:lstStyle/>
          <a:p>
            <a:pPr marL="285750" indent="-285750">
              <a:buFont typeface="Arial" panose="020B0604020202020204" pitchFamily="34" charset="0"/>
              <a:buChar char="•"/>
            </a:pPr>
            <a:r>
              <a:rPr lang="nl-NL" dirty="0"/>
              <a:t>Vrijetijd hier en nu</a:t>
            </a:r>
          </a:p>
          <a:p>
            <a:pPr marL="285750" indent="-285750">
              <a:buFont typeface="Arial" panose="020B0604020202020204" pitchFamily="34" charset="0"/>
              <a:buChar char="•"/>
            </a:pPr>
            <a:r>
              <a:rPr lang="nl-NL" dirty="0"/>
              <a:t>Uitdagingen binnen vrije tijd </a:t>
            </a:r>
          </a:p>
          <a:p>
            <a:pPr marL="285750" indent="-285750">
              <a:buFont typeface="Arial" panose="020B0604020202020204" pitchFamily="34" charset="0"/>
              <a:buChar char="•"/>
            </a:pPr>
            <a:r>
              <a:rPr lang="nl-NL" dirty="0"/>
              <a:t>Geschiedenis van vrije tijd</a:t>
            </a:r>
          </a:p>
          <a:p>
            <a:pPr marL="285750" indent="-285750">
              <a:buFont typeface="Arial" panose="020B0604020202020204" pitchFamily="34" charset="0"/>
              <a:buChar char="•"/>
            </a:pPr>
            <a:r>
              <a:rPr lang="nl-NL" dirty="0"/>
              <a:t>Trends en ontwikkelingen</a:t>
            </a:r>
          </a:p>
          <a:p>
            <a:pPr marL="285750" indent="-285750">
              <a:buFont typeface="Arial" panose="020B0604020202020204" pitchFamily="34" charset="0"/>
              <a:buChar char="•"/>
            </a:pPr>
            <a:r>
              <a:rPr lang="nl-NL" dirty="0"/>
              <a:t>DESTEP</a:t>
            </a:r>
          </a:p>
          <a:p>
            <a:pPr marL="285750" indent="-285750">
              <a:buFont typeface="Arial" panose="020B0604020202020204" pitchFamily="34" charset="0"/>
              <a:buChar char="•"/>
            </a:pPr>
            <a:r>
              <a:rPr lang="nl-NL" dirty="0"/>
              <a:t>Feedback Friends 3x</a:t>
            </a:r>
          </a:p>
          <a:p>
            <a:pPr marL="285750" indent="-285750">
              <a:buFont typeface="Arial" panose="020B0604020202020204" pitchFamily="34" charset="0"/>
              <a:buChar char="•"/>
            </a:pPr>
            <a:r>
              <a:rPr lang="nl-NL" dirty="0"/>
              <a:t>Virtual Reality / </a:t>
            </a:r>
            <a:r>
              <a:rPr lang="nl-NL" dirty="0" err="1"/>
              <a:t>Augmented</a:t>
            </a:r>
            <a:r>
              <a:rPr lang="nl-NL" dirty="0"/>
              <a:t> </a:t>
            </a:r>
            <a:r>
              <a:rPr lang="nl-NL" dirty="0" err="1"/>
              <a:t>Reality</a:t>
            </a:r>
            <a:r>
              <a:rPr lang="nl-NL" dirty="0"/>
              <a:t> / video </a:t>
            </a:r>
          </a:p>
          <a:p>
            <a:pPr marL="285750" indent="-285750">
              <a:buFont typeface="Arial" panose="020B0604020202020204" pitchFamily="34" charset="0"/>
              <a:buChar char="•"/>
            </a:pPr>
            <a:r>
              <a:rPr lang="nl-NL" dirty="0"/>
              <a:t>Robotisering en AI</a:t>
            </a:r>
          </a:p>
          <a:p>
            <a:pPr marL="285750" indent="-285750">
              <a:buFont typeface="Arial" panose="020B0604020202020204" pitchFamily="34" charset="0"/>
              <a:buChar char="•"/>
            </a:pPr>
            <a:r>
              <a:rPr lang="nl-NL" dirty="0"/>
              <a:t>Gastles?</a:t>
            </a:r>
          </a:p>
          <a:p>
            <a:pPr marL="285750" indent="-285750">
              <a:buFont typeface="Arial" panose="020B0604020202020204" pitchFamily="34" charset="0"/>
              <a:buChar char="•"/>
            </a:pPr>
            <a:r>
              <a:rPr lang="nl-NL" dirty="0"/>
              <a:t>Fieldtrip</a:t>
            </a:r>
          </a:p>
          <a:p>
            <a:pPr marL="285750" indent="-285750">
              <a:buFont typeface="Arial" panose="020B0604020202020204" pitchFamily="34" charset="0"/>
              <a:buChar char="•"/>
            </a:pPr>
            <a:r>
              <a:rPr lang="nl-NL" dirty="0"/>
              <a:t>Herhalen (week 8)</a:t>
            </a:r>
          </a:p>
          <a:p>
            <a:endParaRPr lang="nl-NL" dirty="0"/>
          </a:p>
          <a:p>
            <a:endParaRPr lang="nl-NL" dirty="0"/>
          </a:p>
        </p:txBody>
      </p:sp>
    </p:spTree>
    <p:extLst>
      <p:ext uri="{BB962C8B-B14F-4D97-AF65-F5344CB8AC3E}">
        <p14:creationId xmlns:p14="http://schemas.microsoft.com/office/powerpoint/2010/main" val="419574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B9D5A-AE50-4026-AE73-91C118F1A76F}"/>
              </a:ext>
            </a:extLst>
          </p:cNvPr>
          <p:cNvSpPr>
            <a:spLocks noGrp="1"/>
          </p:cNvSpPr>
          <p:nvPr>
            <p:ph type="title"/>
          </p:nvPr>
        </p:nvSpPr>
        <p:spPr>
          <a:xfrm>
            <a:off x="838200" y="420543"/>
            <a:ext cx="10515600" cy="1325563"/>
          </a:xfrm>
        </p:spPr>
        <p:txBody>
          <a:bodyPr/>
          <a:lstStyle/>
          <a:p>
            <a:r>
              <a:rPr lang="nl-NL" b="1" dirty="0">
                <a:solidFill>
                  <a:srgbClr val="7030A0"/>
                </a:solidFill>
              </a:rPr>
              <a:t>Afspraken in mijn lessen</a:t>
            </a:r>
          </a:p>
        </p:txBody>
      </p:sp>
      <p:sp>
        <p:nvSpPr>
          <p:cNvPr id="4" name="Tekstvak 3">
            <a:extLst>
              <a:ext uri="{FF2B5EF4-FFF2-40B4-BE49-F238E27FC236}">
                <a16:creationId xmlns:a16="http://schemas.microsoft.com/office/drawing/2014/main" id="{8D875076-27A6-4282-8290-319DB40AD672}"/>
              </a:ext>
            </a:extLst>
          </p:cNvPr>
          <p:cNvSpPr txBox="1"/>
          <p:nvPr/>
        </p:nvSpPr>
        <p:spPr>
          <a:xfrm>
            <a:off x="838200" y="1911926"/>
            <a:ext cx="10808855" cy="3693319"/>
          </a:xfrm>
          <a:prstGeom prst="rect">
            <a:avLst/>
          </a:prstGeom>
          <a:noFill/>
        </p:spPr>
        <p:txBody>
          <a:bodyPr wrap="square" rtlCol="0">
            <a:spAutoFit/>
          </a:bodyPr>
          <a:lstStyle/>
          <a:p>
            <a:r>
              <a:rPr lang="nl-NL" sz="1800" b="1" dirty="0">
                <a:effectLst/>
                <a:latin typeface="Calibri" panose="020F0502020204030204" pitchFamily="34" charset="0"/>
              </a:rPr>
              <a:t>Kom op tijd.</a:t>
            </a:r>
          </a:p>
          <a:p>
            <a:r>
              <a:rPr lang="nl-NL" b="1" dirty="0">
                <a:latin typeface="Calibri" panose="020F0502020204030204" pitchFamily="34" charset="0"/>
              </a:rPr>
              <a:t>Ben je te laat dan hoor ik dat graag vooraf..  </a:t>
            </a:r>
            <a:endParaRPr lang="nl-NL" sz="1800" b="1" dirty="0">
              <a:effectLst/>
              <a:latin typeface="Calibri" panose="020F0502020204030204" pitchFamily="34" charset="0"/>
            </a:endParaRPr>
          </a:p>
          <a:p>
            <a:endParaRPr lang="nl-NL" sz="1800" dirty="0">
              <a:effectLst/>
              <a:latin typeface="Calibri" panose="020F0502020204030204" pitchFamily="34" charset="0"/>
            </a:endParaRPr>
          </a:p>
          <a:p>
            <a:r>
              <a:rPr lang="nl-NL" b="1" dirty="0">
                <a:latin typeface="Calibri" panose="020F0502020204030204" pitchFamily="34" charset="0"/>
              </a:rPr>
              <a:t>Communicatie</a:t>
            </a:r>
          </a:p>
          <a:p>
            <a:pPr marL="285750" indent="-285750">
              <a:buFont typeface="Arial" panose="020B0604020202020204" pitchFamily="34" charset="0"/>
              <a:buChar char="•"/>
            </a:pPr>
            <a:r>
              <a:rPr lang="nl-NL" dirty="0">
                <a:latin typeface="Calibri" panose="020F0502020204030204" pitchFamily="34" charset="0"/>
              </a:rPr>
              <a:t>Jij &gt; mij</a:t>
            </a:r>
          </a:p>
          <a:p>
            <a:pPr marL="285750" indent="-285750">
              <a:buFont typeface="Arial" panose="020B0604020202020204" pitchFamily="34" charset="0"/>
              <a:buChar char="•"/>
            </a:pPr>
            <a:r>
              <a:rPr lang="nl-NL" dirty="0">
                <a:latin typeface="Calibri" panose="020F0502020204030204" pitchFamily="34" charset="0"/>
              </a:rPr>
              <a:t>Ik &gt; jou</a:t>
            </a:r>
          </a:p>
          <a:p>
            <a:pPr marL="285750" indent="-285750">
              <a:buFont typeface="Arial" panose="020B0604020202020204" pitchFamily="34" charset="0"/>
              <a:buChar char="•"/>
            </a:pPr>
            <a:r>
              <a:rPr lang="nl-NL" dirty="0">
                <a:latin typeface="Calibri" panose="020F0502020204030204" pitchFamily="34" charset="0"/>
              </a:rPr>
              <a:t>Hoe: in en buiten de les, via Teams en Wiki</a:t>
            </a:r>
          </a:p>
          <a:p>
            <a:pPr marL="285750" indent="-285750">
              <a:buFont typeface="Arial" panose="020B0604020202020204" pitchFamily="34" charset="0"/>
              <a:buChar char="•"/>
            </a:pPr>
            <a:endParaRPr lang="nl-NL" dirty="0">
              <a:latin typeface="Calibri" panose="020F0502020204030204" pitchFamily="34" charset="0"/>
            </a:endParaRPr>
          </a:p>
          <a:p>
            <a:r>
              <a:rPr lang="nl-NL" b="1" dirty="0">
                <a:latin typeface="Calibri" panose="020F0502020204030204" pitchFamily="34" charset="0"/>
              </a:rPr>
              <a:t>We doen het samen</a:t>
            </a:r>
          </a:p>
          <a:p>
            <a:pPr marL="285750" indent="-285750">
              <a:buFont typeface="Arial" panose="020B0604020202020204" pitchFamily="34" charset="0"/>
              <a:buChar char="•"/>
            </a:pPr>
            <a:r>
              <a:rPr lang="nl-NL" dirty="0">
                <a:latin typeface="Calibri" panose="020F0502020204030204" pitchFamily="34" charset="0"/>
              </a:rPr>
              <a:t>Respect +</a:t>
            </a:r>
          </a:p>
          <a:p>
            <a:pPr marL="285750" indent="-285750">
              <a:buFont typeface="Arial" panose="020B0604020202020204" pitchFamily="34" charset="0"/>
              <a:buChar char="•"/>
            </a:pPr>
            <a:r>
              <a:rPr lang="nl-NL" dirty="0">
                <a:latin typeface="Calibri" panose="020F0502020204030204" pitchFamily="34" charset="0"/>
              </a:rPr>
              <a:t>Actieve deelname + haal en </a:t>
            </a:r>
            <a:r>
              <a:rPr lang="nl-NL" dirty="0">
                <a:solidFill>
                  <a:srgbClr val="7030A0"/>
                </a:solidFill>
                <a:latin typeface="Calibri" panose="020F0502020204030204" pitchFamily="34" charset="0"/>
              </a:rPr>
              <a:t>brengplicht </a:t>
            </a:r>
          </a:p>
          <a:p>
            <a:pPr marL="285750" indent="-285750">
              <a:buFont typeface="Arial" panose="020B0604020202020204" pitchFamily="34" charset="0"/>
              <a:buChar char="•"/>
            </a:pPr>
            <a:r>
              <a:rPr lang="nl-NL" dirty="0">
                <a:latin typeface="Calibri" panose="020F0502020204030204" pitchFamily="34" charset="0"/>
              </a:rPr>
              <a:t>Vraag!+ </a:t>
            </a:r>
          </a:p>
          <a:p>
            <a:pPr marL="285750" indent="-285750">
              <a:buFont typeface="Arial" panose="020B0604020202020204" pitchFamily="34" charset="0"/>
              <a:buChar char="•"/>
            </a:pPr>
            <a:r>
              <a:rPr lang="nl-NL" dirty="0">
                <a:latin typeface="Calibri" panose="020F0502020204030204" pitchFamily="34" charset="0"/>
              </a:rPr>
              <a:t>Lachen </a:t>
            </a:r>
            <a:r>
              <a:rPr lang="nl-NL" dirty="0">
                <a:latin typeface="Calibri" panose="020F0502020204030204" pitchFamily="34" charset="0"/>
                <a:sym typeface="Wingdings" panose="05000000000000000000" pitchFamily="2" charset="2"/>
              </a:rPr>
              <a:t> </a:t>
            </a:r>
            <a:endParaRPr lang="nl-NL" dirty="0"/>
          </a:p>
        </p:txBody>
      </p:sp>
    </p:spTree>
    <p:extLst>
      <p:ext uri="{BB962C8B-B14F-4D97-AF65-F5344CB8AC3E}">
        <p14:creationId xmlns:p14="http://schemas.microsoft.com/office/powerpoint/2010/main" val="257288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AB2E6-4363-4E54-A77E-DED40B38632A}"/>
              </a:ext>
            </a:extLst>
          </p:cNvPr>
          <p:cNvSpPr>
            <a:spLocks noGrp="1"/>
          </p:cNvSpPr>
          <p:nvPr>
            <p:ph type="title"/>
          </p:nvPr>
        </p:nvSpPr>
        <p:spPr/>
        <p:txBody>
          <a:bodyPr/>
          <a:lstStyle/>
          <a:p>
            <a:r>
              <a:rPr lang="nl-NL"/>
              <a:t>Leerdoelen Vrijetijd</a:t>
            </a:r>
            <a:endParaRPr lang="nl-NL" dirty="0"/>
          </a:p>
        </p:txBody>
      </p:sp>
      <p:sp>
        <p:nvSpPr>
          <p:cNvPr id="4" name="Tekstvak 3">
            <a:extLst>
              <a:ext uri="{FF2B5EF4-FFF2-40B4-BE49-F238E27FC236}">
                <a16:creationId xmlns:a16="http://schemas.microsoft.com/office/drawing/2014/main" id="{AD6BBB3E-B27F-44F4-A304-FA23FBD11F2F}"/>
              </a:ext>
            </a:extLst>
          </p:cNvPr>
          <p:cNvSpPr txBox="1"/>
          <p:nvPr/>
        </p:nvSpPr>
        <p:spPr>
          <a:xfrm>
            <a:off x="838200" y="1690688"/>
            <a:ext cx="10383982" cy="3970318"/>
          </a:xfrm>
          <a:prstGeom prst="rect">
            <a:avLst/>
          </a:prstGeom>
          <a:noFill/>
        </p:spPr>
        <p:txBody>
          <a:bodyPr wrap="square">
            <a:spAutoFit/>
          </a:bodyPr>
          <a:lstStyle/>
          <a:p>
            <a:pPr marL="342900" indent="-342900">
              <a:buFont typeface="+mj-lt"/>
              <a:buAutoNum type="arabicPeriod"/>
            </a:pPr>
            <a:r>
              <a:rPr lang="nl-NL" b="0" i="0">
                <a:solidFill>
                  <a:srgbClr val="333333"/>
                </a:solidFill>
                <a:effectLst/>
                <a:latin typeface="Arial" panose="020B0604020202020204" pitchFamily="34" charset="0"/>
              </a:rPr>
              <a:t>Je kunt de </a:t>
            </a:r>
            <a:r>
              <a:rPr lang="nl-NL" b="0" i="0">
                <a:solidFill>
                  <a:srgbClr val="E62EBA"/>
                </a:solidFill>
                <a:effectLst/>
                <a:latin typeface="Arial" panose="020B0604020202020204" pitchFamily="34" charset="0"/>
              </a:rPr>
              <a:t>basisbegrippen</a:t>
            </a:r>
            <a:r>
              <a:rPr lang="nl-NL" b="0" i="0">
                <a:solidFill>
                  <a:srgbClr val="333333"/>
                </a:solidFill>
                <a:effectLst/>
                <a:latin typeface="Arial" panose="020B0604020202020204" pitchFamily="34" charset="0"/>
              </a:rPr>
              <a:t> behorende bij deze beroepssituatie </a:t>
            </a:r>
            <a:r>
              <a:rPr lang="nl-NL" b="0" i="0">
                <a:solidFill>
                  <a:srgbClr val="E62EBA"/>
                </a:solidFill>
                <a:effectLst/>
                <a:latin typeface="Arial" panose="020B0604020202020204" pitchFamily="34" charset="0"/>
              </a:rPr>
              <a:t>uitleggen</a:t>
            </a:r>
            <a:r>
              <a:rPr lang="nl-NL" b="0" i="0">
                <a:solidFill>
                  <a:srgbClr val="333333"/>
                </a:solidFill>
                <a:effectLst/>
                <a:latin typeface="Arial" panose="020B0604020202020204" pitchFamily="34" charset="0"/>
              </a:rPr>
              <a:t>.</a:t>
            </a:r>
          </a:p>
          <a:p>
            <a:pPr marL="342900" indent="-342900">
              <a:buFont typeface="+mj-lt"/>
              <a:buAutoNum type="arabicPeriod"/>
            </a:pPr>
            <a:endParaRPr lang="nl-NL" b="0" i="0">
              <a:solidFill>
                <a:srgbClr val="333333"/>
              </a:solidFill>
              <a:effectLst/>
              <a:latin typeface="Arial" panose="020B0604020202020204" pitchFamily="34" charset="0"/>
            </a:endParaRPr>
          </a:p>
          <a:p>
            <a:pPr marL="342900" indent="-342900">
              <a:buFont typeface="+mj-lt"/>
              <a:buAutoNum type="arabicPeriod"/>
            </a:pPr>
            <a:r>
              <a:rPr lang="nl-NL" b="0" i="0">
                <a:solidFill>
                  <a:srgbClr val="333333"/>
                </a:solidFill>
                <a:effectLst/>
                <a:latin typeface="Arial" panose="020B0604020202020204" pitchFamily="34" charset="0"/>
              </a:rPr>
              <a:t>Je kunt een </a:t>
            </a:r>
            <a:r>
              <a:rPr lang="nl-NL" b="0" i="0">
                <a:solidFill>
                  <a:srgbClr val="E62EBA"/>
                </a:solidFill>
                <a:effectLst/>
                <a:latin typeface="Arial" panose="020B0604020202020204" pitchFamily="34" charset="0"/>
              </a:rPr>
              <a:t>analyse</a:t>
            </a:r>
            <a:r>
              <a:rPr lang="nl-NL" b="0" i="0">
                <a:solidFill>
                  <a:srgbClr val="333333"/>
                </a:solidFill>
                <a:effectLst/>
                <a:latin typeface="Arial" panose="020B0604020202020204" pitchFamily="34" charset="0"/>
              </a:rPr>
              <a:t> doen over de oorzaak van </a:t>
            </a:r>
            <a:r>
              <a:rPr lang="nl-NL" b="0" i="0">
                <a:solidFill>
                  <a:srgbClr val="E62EBA"/>
                </a:solidFill>
                <a:effectLst/>
                <a:latin typeface="Arial" panose="020B0604020202020204" pitchFamily="34" charset="0"/>
              </a:rPr>
              <a:t>maatschappelijke uitdagingen/problemen </a:t>
            </a:r>
            <a:r>
              <a:rPr lang="nl-NL" b="0" i="0">
                <a:solidFill>
                  <a:srgbClr val="333333"/>
                </a:solidFill>
                <a:effectLst/>
                <a:latin typeface="Arial" panose="020B0604020202020204" pitchFamily="34" charset="0"/>
              </a:rPr>
              <a:t>op het gebied van </a:t>
            </a:r>
            <a:r>
              <a:rPr lang="nl-NL" b="0" i="0">
                <a:solidFill>
                  <a:srgbClr val="E62EBA"/>
                </a:solidFill>
                <a:effectLst/>
                <a:latin typeface="Arial" panose="020B0604020202020204" pitchFamily="34" charset="0"/>
              </a:rPr>
              <a:t>duurzame vrijetijdsbesteding</a:t>
            </a:r>
            <a:r>
              <a:rPr lang="nl-NL" b="0" i="0">
                <a:solidFill>
                  <a:srgbClr val="333333"/>
                </a:solidFill>
                <a:effectLst/>
                <a:latin typeface="Arial" panose="020B0604020202020204" pitchFamily="34" charset="0"/>
              </a:rPr>
              <a:t>.</a:t>
            </a:r>
          </a:p>
          <a:p>
            <a:pPr marL="342900" indent="-342900">
              <a:buFont typeface="+mj-lt"/>
              <a:buAutoNum type="arabicPeriod"/>
            </a:pPr>
            <a:endParaRPr lang="nl-NL" b="0" i="0">
              <a:solidFill>
                <a:srgbClr val="333333"/>
              </a:solidFill>
              <a:effectLst/>
              <a:latin typeface="Arial" panose="020B0604020202020204" pitchFamily="34" charset="0"/>
            </a:endParaRPr>
          </a:p>
          <a:p>
            <a:pPr marL="342900" indent="-342900">
              <a:buFont typeface="+mj-lt"/>
              <a:buAutoNum type="arabicPeriod"/>
            </a:pPr>
            <a:r>
              <a:rPr lang="nl-NL" b="0" i="0">
                <a:solidFill>
                  <a:srgbClr val="333333"/>
                </a:solidFill>
                <a:effectLst/>
                <a:latin typeface="Arial" panose="020B0604020202020204" pitchFamily="34" charset="0"/>
              </a:rPr>
              <a:t>Je kunt </a:t>
            </a:r>
            <a:r>
              <a:rPr lang="nl-NL" b="0" i="0">
                <a:solidFill>
                  <a:srgbClr val="E62EBA"/>
                </a:solidFill>
                <a:effectLst/>
                <a:latin typeface="Arial" panose="020B0604020202020204" pitchFamily="34" charset="0"/>
              </a:rPr>
              <a:t>onderzoek</a:t>
            </a:r>
            <a:r>
              <a:rPr lang="nl-NL" b="0" i="0">
                <a:solidFill>
                  <a:srgbClr val="333333"/>
                </a:solidFill>
                <a:effectLst/>
                <a:latin typeface="Arial" panose="020B0604020202020204" pitchFamily="34" charset="0"/>
              </a:rPr>
              <a:t> doen naar de </a:t>
            </a:r>
            <a:r>
              <a:rPr lang="nl-NL" b="0" i="0">
                <a:solidFill>
                  <a:srgbClr val="E62EBA"/>
                </a:solidFill>
                <a:effectLst/>
                <a:latin typeface="Arial" panose="020B0604020202020204" pitchFamily="34" charset="0"/>
              </a:rPr>
              <a:t>trends en ontwikkelingen </a:t>
            </a:r>
            <a:r>
              <a:rPr lang="nl-NL" b="0" i="0">
                <a:solidFill>
                  <a:srgbClr val="333333"/>
                </a:solidFill>
                <a:effectLst/>
                <a:latin typeface="Arial" panose="020B0604020202020204" pitchFamily="34" charset="0"/>
              </a:rPr>
              <a:t>op het gebied van </a:t>
            </a:r>
            <a:r>
              <a:rPr lang="nl-NL" b="0" i="0">
                <a:solidFill>
                  <a:srgbClr val="E62EBA"/>
                </a:solidFill>
                <a:effectLst/>
                <a:latin typeface="Arial" panose="020B0604020202020204" pitchFamily="34" charset="0"/>
              </a:rPr>
              <a:t>duurzame vrijetijdsbesteding</a:t>
            </a:r>
            <a:r>
              <a:rPr lang="nl-NL" b="0" i="0">
                <a:solidFill>
                  <a:srgbClr val="333333"/>
                </a:solidFill>
                <a:effectLst/>
                <a:latin typeface="Arial" panose="020B0604020202020204" pitchFamily="34" charset="0"/>
              </a:rPr>
              <a:t>.</a:t>
            </a:r>
          </a:p>
          <a:p>
            <a:pPr marL="342900" indent="-342900">
              <a:buFont typeface="+mj-lt"/>
              <a:buAutoNum type="arabicPeriod"/>
            </a:pPr>
            <a:endParaRPr lang="nl-NL" b="0" i="0">
              <a:solidFill>
                <a:srgbClr val="333333"/>
              </a:solidFill>
              <a:effectLst/>
              <a:latin typeface="Arial" panose="020B0604020202020204" pitchFamily="34" charset="0"/>
            </a:endParaRPr>
          </a:p>
          <a:p>
            <a:pPr marL="342900" indent="-342900">
              <a:buFont typeface="+mj-lt"/>
              <a:buAutoNum type="arabicPeriod"/>
            </a:pPr>
            <a:r>
              <a:rPr lang="nl-NL" b="0" i="0">
                <a:solidFill>
                  <a:srgbClr val="333333"/>
                </a:solidFill>
                <a:effectLst/>
                <a:latin typeface="Arial" panose="020B0604020202020204" pitchFamily="34" charset="0"/>
              </a:rPr>
              <a:t>Je kunt een </a:t>
            </a:r>
            <a:r>
              <a:rPr lang="nl-NL" b="0" i="0">
                <a:solidFill>
                  <a:srgbClr val="E62EBA"/>
                </a:solidFill>
                <a:effectLst/>
                <a:latin typeface="Arial" panose="020B0604020202020204" pitchFamily="34" charset="0"/>
              </a:rPr>
              <a:t>visiedocument</a:t>
            </a:r>
            <a:r>
              <a:rPr lang="nl-NL" b="0" i="0">
                <a:solidFill>
                  <a:srgbClr val="333333"/>
                </a:solidFill>
                <a:effectLst/>
                <a:latin typeface="Arial" panose="020B0604020202020204" pitchFamily="34" charset="0"/>
              </a:rPr>
              <a:t> maken over de </a:t>
            </a:r>
            <a:r>
              <a:rPr lang="nl-NL" b="0" i="0">
                <a:solidFill>
                  <a:srgbClr val="E62EBA"/>
                </a:solidFill>
                <a:effectLst/>
                <a:latin typeface="Arial" panose="020B0604020202020204" pitchFamily="34" charset="0"/>
              </a:rPr>
              <a:t>toekomstige stad </a:t>
            </a:r>
            <a:r>
              <a:rPr lang="nl-NL" b="0" i="0">
                <a:solidFill>
                  <a:srgbClr val="333333"/>
                </a:solidFill>
                <a:effectLst/>
                <a:latin typeface="Arial" panose="020B0604020202020204" pitchFamily="34" charset="0"/>
              </a:rPr>
              <a:t>op het gebied van duurzame </a:t>
            </a:r>
            <a:r>
              <a:rPr lang="nl-NL" b="0" i="0">
                <a:solidFill>
                  <a:srgbClr val="E62EBA"/>
                </a:solidFill>
                <a:effectLst/>
                <a:latin typeface="Arial" panose="020B0604020202020204" pitchFamily="34" charset="0"/>
              </a:rPr>
              <a:t>vrijetijdsbesteding</a:t>
            </a:r>
            <a:r>
              <a:rPr lang="nl-NL" b="0" i="0">
                <a:solidFill>
                  <a:srgbClr val="333333"/>
                </a:solidFill>
                <a:effectLst/>
                <a:latin typeface="Arial" panose="020B0604020202020204" pitchFamily="34" charset="0"/>
              </a:rPr>
              <a:t>.</a:t>
            </a:r>
          </a:p>
          <a:p>
            <a:endParaRPr lang="nl-NL">
              <a:solidFill>
                <a:srgbClr val="333333"/>
              </a:solidFill>
              <a:latin typeface="Arial" panose="020B0604020202020204" pitchFamily="34" charset="0"/>
            </a:endParaRPr>
          </a:p>
          <a:p>
            <a:pPr marL="342900" indent="-342900">
              <a:buFont typeface="+mj-lt"/>
              <a:buAutoNum type="arabicPeriod"/>
            </a:pPr>
            <a:endParaRPr lang="nl-NL">
              <a:solidFill>
                <a:srgbClr val="333333"/>
              </a:solidFill>
              <a:latin typeface="Arial" panose="020B0604020202020204" pitchFamily="34" charset="0"/>
            </a:endParaRPr>
          </a:p>
          <a:p>
            <a:endParaRPr lang="nl-NL">
              <a:solidFill>
                <a:srgbClr val="333333"/>
              </a:solidFill>
              <a:latin typeface="Arial" panose="020B0604020202020204" pitchFamily="34" charset="0"/>
            </a:endParaRPr>
          </a:p>
          <a:p>
            <a:r>
              <a:rPr lang="nl-NL" i="1">
                <a:solidFill>
                  <a:srgbClr val="333333"/>
                </a:solidFill>
                <a:latin typeface="Arial" panose="020B0604020202020204" pitchFamily="34" charset="0"/>
              </a:rPr>
              <a:t>* dit is ook terug te vinden op </a:t>
            </a:r>
            <a:r>
              <a:rPr lang="nl-NL" i="1">
                <a:solidFill>
                  <a:srgbClr val="333333"/>
                </a:solidFill>
                <a:latin typeface="Arial" panose="020B0604020202020204" pitchFamily="34" charset="0"/>
                <a:hlinkClick r:id="rId2"/>
              </a:rPr>
              <a:t>Wiki</a:t>
            </a:r>
            <a:r>
              <a:rPr lang="nl-NL" i="1">
                <a:solidFill>
                  <a:srgbClr val="333333"/>
                </a:solidFill>
                <a:latin typeface="Arial" panose="020B0604020202020204" pitchFamily="34" charset="0"/>
              </a:rPr>
              <a:t> </a:t>
            </a:r>
            <a:r>
              <a:rPr lang="nl-NL">
                <a:solidFill>
                  <a:srgbClr val="333333"/>
                </a:solidFill>
                <a:latin typeface="Arial" panose="020B0604020202020204" pitchFamily="34" charset="0"/>
                <a:sym typeface="Wingdings" panose="05000000000000000000" pitchFamily="2" charset="2"/>
              </a:rPr>
              <a:t></a:t>
            </a:r>
            <a:endParaRPr lang="nl-NL" dirty="0"/>
          </a:p>
        </p:txBody>
      </p:sp>
    </p:spTree>
    <p:extLst>
      <p:ext uri="{BB962C8B-B14F-4D97-AF65-F5344CB8AC3E}">
        <p14:creationId xmlns:p14="http://schemas.microsoft.com/office/powerpoint/2010/main" val="2687870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C74B84-66CE-4BD3-AB60-649C5CC457C5}"/>
              </a:ext>
            </a:extLst>
          </p:cNvPr>
          <p:cNvSpPr>
            <a:spLocks noGrp="1"/>
          </p:cNvSpPr>
          <p:nvPr>
            <p:ph type="title"/>
          </p:nvPr>
        </p:nvSpPr>
        <p:spPr/>
        <p:txBody>
          <a:bodyPr/>
          <a:lstStyle/>
          <a:p>
            <a:r>
              <a:rPr lang="nl-NL" b="1" dirty="0">
                <a:solidFill>
                  <a:srgbClr val="7030A0"/>
                </a:solidFill>
              </a:rPr>
              <a:t>Verwachtingen / wensen </a:t>
            </a:r>
          </a:p>
        </p:txBody>
      </p:sp>
      <p:sp>
        <p:nvSpPr>
          <p:cNvPr id="3" name="Tekstvak 2">
            <a:extLst>
              <a:ext uri="{FF2B5EF4-FFF2-40B4-BE49-F238E27FC236}">
                <a16:creationId xmlns:a16="http://schemas.microsoft.com/office/drawing/2014/main" id="{2B5F0B21-52B7-43B1-8A0F-36BD3BEFE05D}"/>
              </a:ext>
            </a:extLst>
          </p:cNvPr>
          <p:cNvSpPr txBox="1"/>
          <p:nvPr/>
        </p:nvSpPr>
        <p:spPr>
          <a:xfrm>
            <a:off x="838200" y="1597891"/>
            <a:ext cx="10797309" cy="3139321"/>
          </a:xfrm>
          <a:prstGeom prst="rect">
            <a:avLst/>
          </a:prstGeom>
          <a:noFill/>
        </p:spPr>
        <p:txBody>
          <a:bodyPr wrap="square" rtlCol="0">
            <a:spAutoFit/>
          </a:bodyPr>
          <a:lstStyle/>
          <a:p>
            <a:r>
              <a:rPr lang="nl-NL" dirty="0"/>
              <a:t>Wat verwacht je van de VT lessen komend blok?</a:t>
            </a:r>
          </a:p>
          <a:p>
            <a:endParaRPr lang="nl-NL" dirty="0"/>
          </a:p>
          <a:p>
            <a:r>
              <a:rPr lang="nl-NL" dirty="0"/>
              <a:t>Wat verwacht je van mij?</a:t>
            </a:r>
          </a:p>
          <a:p>
            <a:endParaRPr lang="nl-NL" dirty="0"/>
          </a:p>
          <a:p>
            <a:r>
              <a:rPr lang="nl-NL" dirty="0"/>
              <a:t>Hoe zorgen we samen voor een goede sfeer in de klas?</a:t>
            </a:r>
          </a:p>
          <a:p>
            <a:endParaRPr lang="nl-NL" dirty="0"/>
          </a:p>
          <a:p>
            <a:r>
              <a:rPr lang="nl-NL" dirty="0"/>
              <a:t>Hoe zorgen we er samen voor dat iedereen een goede leeropbrengst heeft?</a:t>
            </a:r>
          </a:p>
          <a:p>
            <a:endParaRPr lang="nl-NL" dirty="0"/>
          </a:p>
          <a:p>
            <a:r>
              <a:rPr lang="nl-NL" b="1" dirty="0"/>
              <a:t>Je mag altijd vragen stellen.</a:t>
            </a:r>
          </a:p>
          <a:p>
            <a:endParaRPr lang="nl-NL" dirty="0"/>
          </a:p>
          <a:p>
            <a:endParaRPr lang="nl-NL" dirty="0"/>
          </a:p>
        </p:txBody>
      </p:sp>
    </p:spTree>
    <p:extLst>
      <p:ext uri="{BB962C8B-B14F-4D97-AF65-F5344CB8AC3E}">
        <p14:creationId xmlns:p14="http://schemas.microsoft.com/office/powerpoint/2010/main" val="1850786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2C9BF-5692-D738-14A6-85F08010AE5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AFD8BB-4031-9720-BAF0-0D5C6F5F9235}"/>
              </a:ext>
            </a:extLst>
          </p:cNvPr>
          <p:cNvSpPr>
            <a:spLocks noGrp="1"/>
          </p:cNvSpPr>
          <p:nvPr>
            <p:ph type="title"/>
          </p:nvPr>
        </p:nvSpPr>
        <p:spPr>
          <a:xfrm>
            <a:off x="838200" y="420543"/>
            <a:ext cx="10515600" cy="1325563"/>
          </a:xfrm>
        </p:spPr>
        <p:txBody>
          <a:bodyPr>
            <a:normAutofit/>
          </a:bodyPr>
          <a:lstStyle/>
          <a:p>
            <a:r>
              <a:rPr lang="nl-NL" sz="3600" b="1" dirty="0">
                <a:solidFill>
                  <a:srgbClr val="7030A0"/>
                </a:solidFill>
              </a:rPr>
              <a:t>Komende periode </a:t>
            </a:r>
          </a:p>
        </p:txBody>
      </p:sp>
      <p:sp>
        <p:nvSpPr>
          <p:cNvPr id="3" name="Tekstvak 2">
            <a:extLst>
              <a:ext uri="{FF2B5EF4-FFF2-40B4-BE49-F238E27FC236}">
                <a16:creationId xmlns:a16="http://schemas.microsoft.com/office/drawing/2014/main" id="{DC27FAC3-5DB6-3D3A-01F7-0C6AC1E008B8}"/>
              </a:ext>
            </a:extLst>
          </p:cNvPr>
          <p:cNvSpPr txBox="1"/>
          <p:nvPr/>
        </p:nvSpPr>
        <p:spPr>
          <a:xfrm>
            <a:off x="1189122" y="1746106"/>
            <a:ext cx="10515600" cy="3539430"/>
          </a:xfrm>
          <a:prstGeom prst="rect">
            <a:avLst/>
          </a:prstGeom>
          <a:noFill/>
        </p:spPr>
        <p:txBody>
          <a:bodyPr wrap="square" rtlCol="0">
            <a:spAutoFit/>
          </a:bodyPr>
          <a:lstStyle/>
          <a:p>
            <a:r>
              <a:rPr lang="nl-NL" sz="3600" dirty="0"/>
              <a:t>Gezamenlijk </a:t>
            </a:r>
            <a:r>
              <a:rPr lang="nl-NL" sz="3600" b="1" dirty="0"/>
              <a:t>opstarten</a:t>
            </a:r>
          </a:p>
          <a:p>
            <a:br>
              <a:rPr lang="nl-NL" sz="2000" dirty="0"/>
            </a:br>
            <a:r>
              <a:rPr lang="nl-NL" sz="2000" dirty="0"/>
              <a:t>We hebben 4 uur per week; betekent grote blokken. </a:t>
            </a:r>
          </a:p>
          <a:p>
            <a:r>
              <a:rPr lang="nl-NL" sz="2000" dirty="0"/>
              <a:t>Veel werktijd; LA zie planning en IBS</a:t>
            </a:r>
            <a:br>
              <a:rPr lang="nl-NL" sz="2000" dirty="0"/>
            </a:br>
            <a:r>
              <a:rPr lang="nl-NL" sz="2000" dirty="0"/>
              <a:t>Vraag gestuurde lessen!</a:t>
            </a:r>
          </a:p>
          <a:p>
            <a:endParaRPr lang="nl-NL" sz="3600" b="1" dirty="0"/>
          </a:p>
          <a:p>
            <a:r>
              <a:rPr lang="nl-NL" sz="3600" dirty="0"/>
              <a:t>Gezamenlijk </a:t>
            </a:r>
            <a:r>
              <a:rPr lang="nl-NL" sz="3600" b="1" dirty="0"/>
              <a:t>afsluiten </a:t>
            </a:r>
          </a:p>
          <a:p>
            <a:endParaRPr lang="nl-NL" dirty="0"/>
          </a:p>
          <a:p>
            <a:endParaRPr lang="nl-NL" dirty="0"/>
          </a:p>
        </p:txBody>
      </p:sp>
    </p:spTree>
    <p:extLst>
      <p:ext uri="{BB962C8B-B14F-4D97-AF65-F5344CB8AC3E}">
        <p14:creationId xmlns:p14="http://schemas.microsoft.com/office/powerpoint/2010/main" val="1560578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1AC45-5337-454B-8740-2CA750AC52C5}"/>
              </a:ext>
            </a:extLst>
          </p:cNvPr>
          <p:cNvSpPr>
            <a:spLocks noGrp="1"/>
          </p:cNvSpPr>
          <p:nvPr>
            <p:ph type="title"/>
          </p:nvPr>
        </p:nvSpPr>
        <p:spPr/>
        <p:txBody>
          <a:bodyPr/>
          <a:lstStyle/>
          <a:p>
            <a:r>
              <a:rPr lang="nl-NL" u="sng" dirty="0"/>
              <a:t>Opdracht</a:t>
            </a:r>
            <a:br>
              <a:rPr lang="nl-NL" dirty="0"/>
            </a:br>
            <a:r>
              <a:rPr lang="nl-NL" dirty="0"/>
              <a:t>Presenteer jezelf aan de klas en mij.</a:t>
            </a:r>
          </a:p>
        </p:txBody>
      </p:sp>
      <p:sp>
        <p:nvSpPr>
          <p:cNvPr id="3" name="Tekstvak 2">
            <a:extLst>
              <a:ext uri="{FF2B5EF4-FFF2-40B4-BE49-F238E27FC236}">
                <a16:creationId xmlns:a16="http://schemas.microsoft.com/office/drawing/2014/main" id="{E52EE5D3-69B6-4BDC-8733-C44C1D1271A6}"/>
              </a:ext>
            </a:extLst>
          </p:cNvPr>
          <p:cNvSpPr txBox="1"/>
          <p:nvPr/>
        </p:nvSpPr>
        <p:spPr>
          <a:xfrm>
            <a:off x="936048" y="1690688"/>
            <a:ext cx="9981334" cy="3970318"/>
          </a:xfrm>
          <a:prstGeom prst="rect">
            <a:avLst/>
          </a:prstGeom>
          <a:noFill/>
          <a:ln>
            <a:solidFill>
              <a:schemeClr val="accent1"/>
            </a:solidFill>
          </a:ln>
        </p:spPr>
        <p:txBody>
          <a:bodyPr wrap="square" rtlCol="0">
            <a:spAutoFit/>
          </a:bodyPr>
          <a:lstStyle/>
          <a:p>
            <a:r>
              <a:rPr lang="nl-NL" sz="1400" b="1" dirty="0"/>
              <a:t>Jij</a:t>
            </a:r>
          </a:p>
          <a:p>
            <a:r>
              <a:rPr lang="nl-NL" sz="1400" dirty="0"/>
              <a:t>Je naam</a:t>
            </a:r>
          </a:p>
          <a:p>
            <a:r>
              <a:rPr lang="nl-NL" sz="1400" dirty="0"/>
              <a:t>Je leeftijd</a:t>
            </a:r>
          </a:p>
          <a:p>
            <a:r>
              <a:rPr lang="nl-NL" sz="1400" dirty="0"/>
              <a:t>Waar je woont</a:t>
            </a:r>
          </a:p>
          <a:p>
            <a:endParaRPr lang="nl-NL" sz="1400" dirty="0"/>
          </a:p>
          <a:p>
            <a:r>
              <a:rPr lang="nl-NL" sz="1400" dirty="0"/>
              <a:t>Met welk vervoersmiddel kom je daar school?</a:t>
            </a:r>
          </a:p>
          <a:p>
            <a:endParaRPr lang="nl-NL" sz="1400" dirty="0"/>
          </a:p>
          <a:p>
            <a:r>
              <a:rPr lang="nl-NL" sz="1400" dirty="0"/>
              <a:t>Hoe besteed jij je vrijetijd?</a:t>
            </a:r>
          </a:p>
          <a:p>
            <a:r>
              <a:rPr lang="nl-NL" sz="1400" dirty="0"/>
              <a:t>Hoe besteed je in 2050 je vrijetijd?</a:t>
            </a:r>
          </a:p>
          <a:p>
            <a:r>
              <a:rPr lang="nl-NL" sz="1400" dirty="0"/>
              <a:t>Probleem 2050: overbevolking, hoe denk je dat dat van invloed is op </a:t>
            </a:r>
            <a:r>
              <a:rPr lang="nl-NL" sz="1400"/>
              <a:t>je VT-besteding? </a:t>
            </a:r>
            <a:endParaRPr lang="nl-NL" sz="1400" dirty="0"/>
          </a:p>
          <a:p>
            <a:r>
              <a:rPr lang="nl-NL" sz="1400" dirty="0"/>
              <a:t>Besteed je het liefst je vrije tijd samen of alleen? Waarom?</a:t>
            </a:r>
          </a:p>
          <a:p>
            <a:r>
              <a:rPr lang="nl-NL" sz="1400" dirty="0"/>
              <a:t>Hoe denk je dat de rest van de bevolking in de toekomst hun vrije tijd besteed? (Probeer in te schatten! Waarom denk je dit?) </a:t>
            </a:r>
          </a:p>
          <a:p>
            <a:endParaRPr lang="nl-NL" sz="1400" dirty="0"/>
          </a:p>
          <a:p>
            <a:r>
              <a:rPr lang="nl-NL" sz="1400" dirty="0"/>
              <a:t>Etc.. (wat je nog meer wil delen)</a:t>
            </a:r>
          </a:p>
          <a:p>
            <a:endParaRPr lang="nl-NL" sz="1400" dirty="0"/>
          </a:p>
          <a:p>
            <a:r>
              <a:rPr lang="nl-NL" sz="1400" dirty="0">
                <a:sym typeface="Wingdings" panose="05000000000000000000" pitchFamily="2" charset="2"/>
              </a:rPr>
              <a:t> </a:t>
            </a:r>
            <a:r>
              <a:rPr lang="nl-NL" sz="1400" dirty="0">
                <a:solidFill>
                  <a:srgbClr val="FF0000"/>
                </a:solidFill>
                <a:sym typeface="Wingdings" panose="05000000000000000000" pitchFamily="2" charset="2"/>
              </a:rPr>
              <a:t>M O O D B O A R D </a:t>
            </a:r>
            <a:endParaRPr lang="nl-NL" sz="1400" dirty="0">
              <a:solidFill>
                <a:srgbClr val="FF0000"/>
              </a:solidFill>
            </a:endParaRPr>
          </a:p>
          <a:p>
            <a:endParaRPr lang="nl-NL" sz="1400" dirty="0"/>
          </a:p>
          <a:p>
            <a:endParaRPr lang="nl-NL" sz="1400" dirty="0"/>
          </a:p>
        </p:txBody>
      </p:sp>
    </p:spTree>
    <p:extLst>
      <p:ext uri="{BB962C8B-B14F-4D97-AF65-F5344CB8AC3E}">
        <p14:creationId xmlns:p14="http://schemas.microsoft.com/office/powerpoint/2010/main" val="2326758220"/>
      </p:ext>
    </p:extLst>
  </p:cSld>
  <p:clrMapOvr>
    <a:masterClrMapping/>
  </p:clrMapOvr>
</p:sld>
</file>

<file path=ppt/theme/theme1.xml><?xml version="1.0" encoding="utf-8"?>
<a:theme xmlns:a="http://schemas.openxmlformats.org/drawingml/2006/main" name="Yuverta_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DCCD82-EDF5-4C45-BD0C-153D86953B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404833-BC37-4E72-B2F0-2C5C24FD960A}">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3.xml><?xml version="1.0" encoding="utf-8"?>
<ds:datastoreItem xmlns:ds="http://schemas.openxmlformats.org/officeDocument/2006/customXml" ds:itemID="{F1797A07-ACBA-419D-9C16-0F104E18D8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Yuverta_blanco</Template>
  <TotalTime>1817</TotalTime>
  <Words>1907</Words>
  <Application>Microsoft Office PowerPoint</Application>
  <PresentationFormat>Breedbeeld</PresentationFormat>
  <Paragraphs>304</Paragraphs>
  <Slides>28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28</vt:i4>
      </vt:variant>
    </vt:vector>
  </HeadingPairs>
  <TitlesOfParts>
    <vt:vector size="33" baseType="lpstr">
      <vt:lpstr>Arial</vt:lpstr>
      <vt:lpstr>Calibri</vt:lpstr>
      <vt:lpstr>Calibri Light</vt:lpstr>
      <vt:lpstr>Wingdings</vt:lpstr>
      <vt:lpstr>Yuverta_blanco</vt:lpstr>
      <vt:lpstr>Stad van de toekomst 2050</vt:lpstr>
      <vt:lpstr>PowerPoint-presentatie</vt:lpstr>
      <vt:lpstr>Vandaag</vt:lpstr>
      <vt:lpstr>Komende periode </vt:lpstr>
      <vt:lpstr>Afspraken in mijn lessen</vt:lpstr>
      <vt:lpstr>Leerdoelen Vrijetijd</vt:lpstr>
      <vt:lpstr>Verwachtingen / wensen </vt:lpstr>
      <vt:lpstr>Komende periode </vt:lpstr>
      <vt:lpstr>Opdracht Presenteer jezelf aan de klas en mij.</vt:lpstr>
      <vt:lpstr>Vrijetijdsbesteding </vt:lpstr>
      <vt:lpstr>Mijn vrije tijd in 2050</vt:lpstr>
      <vt:lpstr>De klimaatverkenner</vt:lpstr>
      <vt:lpstr>Duurzamer Tilburg </vt:lpstr>
      <vt:lpstr>What happened? </vt:lpstr>
      <vt:lpstr>IBS Stad van de toekomst – periode 3 Specialisatie vrije tijd</vt:lpstr>
      <vt:lpstr>IBS Stad van de toekomst Specialisatie vrije tijd</vt:lpstr>
      <vt:lpstr>PowerPoint-presentatie</vt:lpstr>
      <vt:lpstr>IBS Stad van de toekomst Specialisatie vrije tijd</vt:lpstr>
      <vt:lpstr>PowerPoint-presentatie</vt:lpstr>
      <vt:lpstr>PowerPoint-presentatie</vt:lpstr>
      <vt:lpstr>PowerPoint-presentatie</vt:lpstr>
      <vt:lpstr>Wat zijn de grootste uitdagingen in stad van de toekomst, in relatie tot vrije tijd?  https://nos.nl/nieuwsuur/video/2368082-zo-ziet-de-nederlandse-bevolking-eruit-in-2050</vt:lpstr>
      <vt:lpstr>Opdracht 0-meting</vt:lpstr>
      <vt:lpstr>Tips voor interessante steden </vt:lpstr>
      <vt:lpstr>Opdracht Vrijetijd definiëren &gt; brainstorm en deskreseach</vt:lpstr>
      <vt:lpstr>Opdracht Vrijetijd definiëren &gt; brainstorm en deskreseach</vt:lpstr>
      <vt:lpstr>Lever je brainstorm in via Teams</vt:lpstr>
      <vt:lpstr>Thank you ! – fijne vakantie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van de toekomst 2050</dc:title>
  <dc:creator>Tim Lagas</dc:creator>
  <cp:lastModifiedBy>Lotte de Laat</cp:lastModifiedBy>
  <cp:revision>3</cp:revision>
  <dcterms:created xsi:type="dcterms:W3CDTF">2022-01-31T09:25:28Z</dcterms:created>
  <dcterms:modified xsi:type="dcterms:W3CDTF">2024-02-08T10:06:53Z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